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540" r:id="rId4"/>
    <p:sldId id="541" r:id="rId5"/>
    <p:sldId id="259" r:id="rId6"/>
    <p:sldId id="544" r:id="rId7"/>
    <p:sldId id="261" r:id="rId8"/>
    <p:sldId id="262" r:id="rId9"/>
    <p:sldId id="263" r:id="rId10"/>
    <p:sldId id="547" r:id="rId11"/>
    <p:sldId id="264" r:id="rId12"/>
    <p:sldId id="265" r:id="rId13"/>
    <p:sldId id="266" r:id="rId14"/>
    <p:sldId id="545" r:id="rId15"/>
    <p:sldId id="267" r:id="rId16"/>
    <p:sldId id="268" r:id="rId17"/>
    <p:sldId id="269" r:id="rId18"/>
    <p:sldId id="555" r:id="rId19"/>
    <p:sldId id="271" r:id="rId20"/>
    <p:sldId id="272" r:id="rId21"/>
    <p:sldId id="273" r:id="rId22"/>
    <p:sldId id="274" r:id="rId23"/>
    <p:sldId id="546" r:id="rId24"/>
    <p:sldId id="275" r:id="rId25"/>
    <p:sldId id="276" r:id="rId26"/>
    <p:sldId id="277" r:id="rId27"/>
    <p:sldId id="278" r:id="rId28"/>
    <p:sldId id="279" r:id="rId29"/>
    <p:sldId id="554" r:id="rId30"/>
    <p:sldId id="281" r:id="rId31"/>
    <p:sldId id="282" r:id="rId32"/>
    <p:sldId id="551" r:id="rId33"/>
    <p:sldId id="552" r:id="rId34"/>
    <p:sldId id="553" r:id="rId35"/>
    <p:sldId id="559" r:id="rId36"/>
    <p:sldId id="560" r:id="rId37"/>
    <p:sldId id="561" r:id="rId38"/>
    <p:sldId id="564" r:id="rId39"/>
    <p:sldId id="563" r:id="rId40"/>
    <p:sldId id="556" r:id="rId41"/>
    <p:sldId id="557" r:id="rId42"/>
    <p:sldId id="562" r:id="rId43"/>
    <p:sldId id="558" r:id="rId44"/>
    <p:sldId id="565" r:id="rId45"/>
    <p:sldId id="566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46"/>
    <p:restoredTop sz="94767"/>
  </p:normalViewPr>
  <p:slideViewPr>
    <p:cSldViewPr snapToGrid="0">
      <p:cViewPr varScale="1">
        <p:scale>
          <a:sx n="112" d="100"/>
          <a:sy n="112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2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8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9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82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8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9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1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6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3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4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75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AB7AD8-0B88-6748-AAC4-D1B897C38793}" type="datetimeFigureOut">
              <a:rPr lang="en-US" smtClean="0"/>
              <a:t>11/28/24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schmidtm/Software/UGM.html" TargetMode="External"/><Relationship Id="rId2" Type="http://schemas.openxmlformats.org/officeDocument/2006/relationships/hyperlink" Target="https://users.cecs.anu.edu.au/~sgould/papers/part1-MLSS-2011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ision.unipv.it/IA2/Factor%20graphs%20and%20the%20sum-product%20algorithm.pdf" TargetMode="External"/><Relationship Id="rId5" Type="http://schemas.openxmlformats.org/officeDocument/2006/relationships/hyperlink" Target="https://www.cs.ubc.ca/~murphyk/MLbook/pml-print3-ch19.pdf" TargetMode="External"/><Relationship Id="rId4" Type="http://schemas.openxmlformats.org/officeDocument/2006/relationships/hyperlink" Target="https://cran.r-project.org/web/packages/CRF/index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1.R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R/ff0.R" TargetMode="External"/><Relationship Id="rId7" Type="http://schemas.openxmlformats.org/officeDocument/2006/relationships/hyperlink" Target="https://github.com/npetraco/CRFutil2/blob/main/inst/doc/Notes_scripts_bank/scr2.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npetraco/CRFutil2/blob/main/src/ff2_C.cpp" TargetMode="External"/><Relationship Id="rId5" Type="http://schemas.openxmlformats.org/officeDocument/2006/relationships/hyperlink" Target="https://github.com/npetraco/CRFutil2/blob/main/src/ff1_C.cpp" TargetMode="External"/><Relationship Id="rId4" Type="http://schemas.openxmlformats.org/officeDocument/2006/relationships/hyperlink" Target="https://github.com/npetraco/CRFutil2/blob/main/src/ff0_C.cp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3.R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4.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5.R" TargetMode="External"/><Relationship Id="rId7" Type="http://schemas.openxmlformats.org/officeDocument/2006/relationships/image" Target="../media/image40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6.R" TargetMode="External"/><Relationship Id="rId7" Type="http://schemas.openxmlformats.org/officeDocument/2006/relationships/image" Target="../media/image45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emf"/><Relationship Id="rId4" Type="http://schemas.openxmlformats.org/officeDocument/2006/relationships/image" Target="../media/image5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7.R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8.R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petraco/CRFutil2/blob/main/inst/doc/Notes_scripts_bank/scr8.R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emf"/><Relationship Id="rId4" Type="http://schemas.openxmlformats.org/officeDocument/2006/relationships/image" Target="../media/image8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7" Type="http://schemas.openxmlformats.org/officeDocument/2006/relationships/image" Target="../media/image96.emf"/><Relationship Id="rId2" Type="http://schemas.openxmlformats.org/officeDocument/2006/relationships/image" Target="../media/image9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emf"/><Relationship Id="rId5" Type="http://schemas.openxmlformats.org/officeDocument/2006/relationships/image" Target="../media/image93.wmf"/><Relationship Id="rId4" Type="http://schemas.openxmlformats.org/officeDocument/2006/relationships/image" Target="../media/image9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93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emf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0447" y="1434600"/>
            <a:ext cx="8963192" cy="5076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Chapters 4 and 20 Koller and Friedman: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Graphical Models: Principles and Techniques</a:t>
            </a: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Gould Notes: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https://users.cecs.anu.edu.au/~sgould/papers/part1-MLSS-2011.pdf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**UGM (Schmidt):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3"/>
              </a:rPr>
              <a:t>https://www.cs.ubc.ca/~schmidtm/Software/UGM.html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**CRF: Port of UGM for R (Wu):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4"/>
              </a:rPr>
              <a:t>https://cran.r-project.org/web/packages/CRF/index.html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Murphy Chapter 19: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5"/>
              </a:rPr>
              <a:t>https://www.cs.ubc.ca/~murphyk/MLbook/pml-print3-ch19.pdf</a:t>
            </a:r>
            <a:endParaRPr lang="en-US" b="0" u="sng" strike="noStrike" spc="-1" dirty="0">
              <a:solidFill>
                <a:srgbClr val="0000FF"/>
              </a:solidFill>
              <a:uFillTx/>
              <a:latin typeface="Calibri"/>
            </a:endParaRPr>
          </a:p>
          <a:p>
            <a:pPr>
              <a:lnSpc>
                <a:spcPct val="100000"/>
              </a:lnSpc>
            </a:pPr>
            <a:endParaRPr lang="en-US" u="sng" spc="-1" dirty="0">
              <a:solidFill>
                <a:srgbClr val="0000FF"/>
              </a:solidFill>
              <a:latin typeface="Calibri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Kschischang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Factor Graphs and the Sum-Product Algorithm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 Transactions on Information Theory Volume: 47, Issue: 2, pp 498-519, 2001</a:t>
            </a:r>
          </a:p>
        </p:txBody>
      </p:sp>
      <p:sp>
        <p:nvSpPr>
          <p:cNvPr id="89" name="CustomShape 2"/>
          <p:cNvSpPr/>
          <p:nvPr/>
        </p:nvSpPr>
        <p:spPr>
          <a:xfrm>
            <a:off x="428760" y="302462"/>
            <a:ext cx="84877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Great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ackground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aterial for Markov Random Fields from which the Notes below are derived: 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4">
            <a:extLst>
              <a:ext uri="{FF2B5EF4-FFF2-40B4-BE49-F238E27FC236}">
                <a16:creationId xmlns:a16="http://schemas.microsoft.com/office/drawing/2014/main" id="{67FBA567-47E1-B64F-283D-1ED0B8794227}"/>
              </a:ext>
            </a:extLst>
          </p:cNvPr>
          <p:cNvSpPr/>
          <p:nvPr/>
        </p:nvSpPr>
        <p:spPr>
          <a:xfrm>
            <a:off x="577350" y="4477917"/>
            <a:ext cx="7799760" cy="14585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 even though -log potentials aren’t actual physical energies, they are analogous and (basically) proportional to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this reason, we’ll refer to 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-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log potentials as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one-body (node)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two-body (edge) </a:t>
            </a:r>
            <a:r>
              <a:rPr lang="en-US" sz="2000" b="1" i="1" strike="noStrike" spc="-1" dirty="0">
                <a:solidFill>
                  <a:srgbClr val="000000"/>
                </a:solidFill>
                <a:latin typeface="Times New Roman"/>
              </a:rPr>
              <a:t>energies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97BCE82-E8EB-A39F-E37D-6BAFF727880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82308" y="6450372"/>
            <a:ext cx="3614320" cy="232795"/>
          </a:xfrm>
          <a:prstGeom prst="rect">
            <a:avLst/>
          </a:prstGeom>
          <a:ln>
            <a:noFill/>
          </a:ln>
        </p:spPr>
      </p:pic>
      <p:pic>
        <p:nvPicPr>
          <p:cNvPr id="4" name="Picture 17">
            <a:extLst>
              <a:ext uri="{FF2B5EF4-FFF2-40B4-BE49-F238E27FC236}">
                <a16:creationId xmlns:a16="http://schemas.microsoft.com/office/drawing/2014/main" id="{BEBCDCB5-1B8F-45B6-CA32-81BE3C2FE1A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038184" y="6040687"/>
            <a:ext cx="3084824" cy="232795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25261-FDC2-AF27-EDAA-4789899F99C5}"/>
              </a:ext>
            </a:extLst>
          </p:cNvPr>
          <p:cNvSpPr txBox="1"/>
          <p:nvPr/>
        </p:nvSpPr>
        <p:spPr>
          <a:xfrm>
            <a:off x="577350" y="376750"/>
            <a:ext cx="7989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factor the </a:t>
            </a:r>
            <a:r>
              <a:rPr lang="en-US" sz="2200" i="1" dirty="0">
                <a:latin typeface="Symbol" pitchFamily="2" charset="2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(written as </a:t>
            </a:r>
            <a:r>
              <a:rPr lang="en-US" sz="2200" dirty="0">
                <a:latin typeface="Symbol" pitchFamily="2" charset="2"/>
                <a:cs typeface="Times New Roman" panose="02020603050405020304" pitchFamily="18" charset="0"/>
              </a:rPr>
              <a:t>𝜖’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below), we can see their connection to physical energies: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CB265-9F9B-8B7C-04B1-52F32A8A4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802" y="1210103"/>
            <a:ext cx="1039151" cy="362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6AEAC7-06B5-5650-E768-4F1274DD7354}"/>
              </a:ext>
            </a:extLst>
          </p:cNvPr>
          <p:cNvSpPr txBox="1"/>
          <p:nvPr/>
        </p:nvSpPr>
        <p:spPr>
          <a:xfrm>
            <a:off x="1126410" y="1898071"/>
            <a:ext cx="6260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physics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reciprocal of Boltzmann’s constant and temperature: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77064-F0DD-76F1-CBFB-CDBC3A021DD2}"/>
              </a:ext>
            </a:extLst>
          </p:cNvPr>
          <p:cNvSpPr txBox="1"/>
          <p:nvPr/>
        </p:nvSpPr>
        <p:spPr>
          <a:xfrm>
            <a:off x="1126410" y="3106375"/>
            <a:ext cx="7799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statistics/machine learning/AI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🤮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and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often referred to as just reciprocal temperature (and provides another adjustable parameter). Usually,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also set to 1 or just implicitly absorbed into the -log potentials.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BB7762-C2F6-D8CB-6D04-E54339362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332" y="2379290"/>
            <a:ext cx="1124622" cy="6212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D140DB-8976-6C67-C523-2DB6A8424E41}"/>
              </a:ext>
            </a:extLst>
          </p:cNvPr>
          <p:cNvCxnSpPr/>
          <p:nvPr/>
        </p:nvCxnSpPr>
        <p:spPr>
          <a:xfrm flipV="1">
            <a:off x="4676172" y="1535979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344F1-D34E-4934-737C-1D0683963816}"/>
              </a:ext>
            </a:extLst>
          </p:cNvPr>
          <p:cNvCxnSpPr/>
          <p:nvPr/>
        </p:nvCxnSpPr>
        <p:spPr>
          <a:xfrm flipV="1">
            <a:off x="3856297" y="1526333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A9169C-9186-75E5-75C9-0A1FE4B0915B}"/>
              </a:ext>
            </a:extLst>
          </p:cNvPr>
          <p:cNvCxnSpPr/>
          <p:nvPr/>
        </p:nvCxnSpPr>
        <p:spPr>
          <a:xfrm flipH="1" flipV="1">
            <a:off x="3194614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3E4E8F-91D1-6D8E-D6A7-43642BCF0A98}"/>
              </a:ext>
            </a:extLst>
          </p:cNvPr>
          <p:cNvCxnSpPr>
            <a:cxnSpLocks/>
          </p:cNvCxnSpPr>
          <p:nvPr/>
        </p:nvCxnSpPr>
        <p:spPr>
          <a:xfrm flipV="1">
            <a:off x="4679438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10C25B-5A4F-B630-A2DA-D82DA55043AE}"/>
              </a:ext>
            </a:extLst>
          </p:cNvPr>
          <p:cNvSpPr txBox="1"/>
          <p:nvPr/>
        </p:nvSpPr>
        <p:spPr>
          <a:xfrm>
            <a:off x="5278054" y="1387436"/>
            <a:ext cx="1992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of Joules in physics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E1AB0-D069-7A45-C729-4DC5BEA24AF9}"/>
              </a:ext>
            </a:extLst>
          </p:cNvPr>
          <p:cNvSpPr txBox="1"/>
          <p:nvPr/>
        </p:nvSpPr>
        <p:spPr>
          <a:xfrm>
            <a:off x="1574277" y="1342966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unitless in physics</a:t>
            </a:r>
          </a:p>
        </p:txBody>
      </p:sp>
    </p:spTree>
    <p:extLst>
      <p:ext uri="{BB962C8B-B14F-4D97-AF65-F5344CB8AC3E}">
        <p14:creationId xmlns:p14="http://schemas.microsoft.com/office/powerpoint/2010/main" val="32577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variables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discrete but can take on any number of states (levels) </a:t>
            </a:r>
            <a:r>
              <a:rPr lang="en-US" sz="24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153080" y="14112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1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Two possible node states: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>
                <a:solidFill>
                  <a:srgbClr val="000000"/>
                </a:solidFill>
                <a:latin typeface="Times New Roman"/>
              </a:rPr>
              <a:t>Potts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More than two possible node states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…,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 err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 dirty="0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640080" y="23842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computationally operational-ize these ideas, it is convenient to define a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feature function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383840" y="5398200"/>
            <a:ext cx="75690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7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function which acts like a switch;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indicator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1383840" y="4847400"/>
            <a:ext cx="55818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of weights for each state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28" name="Picture 1"/>
          <p:cNvPicPr/>
          <p:nvPr/>
        </p:nvPicPr>
        <p:blipFill>
          <a:blip r:embed="rId2"/>
          <a:stretch/>
        </p:blipFill>
        <p:spPr>
          <a:xfrm>
            <a:off x="1550880" y="3424680"/>
            <a:ext cx="5992560" cy="1206720"/>
          </a:xfrm>
          <a:prstGeom prst="rect">
            <a:avLst/>
          </a:prstGeom>
          <a:ln>
            <a:noFill/>
          </a:ln>
        </p:spPr>
      </p:pic>
      <p:sp>
        <p:nvSpPr>
          <p:cNvPr id="229" name="CustomShape 6"/>
          <p:cNvSpPr/>
          <p:nvPr/>
        </p:nvSpPr>
        <p:spPr>
          <a:xfrm>
            <a:off x="1895400" y="5871240"/>
            <a:ext cx="57758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selects out the weight for the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423360" y="6359760"/>
            <a:ext cx="8529480" cy="43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In physics, feature functions are related to spinors which have a deep mathematical theory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As an example, let’s say: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32" name="Picture 2"/>
          <p:cNvPicPr/>
          <p:nvPr/>
        </p:nvPicPr>
        <p:blipFill>
          <a:blip r:embed="rId2"/>
          <a:stretch/>
        </p:blipFill>
        <p:spPr>
          <a:xfrm>
            <a:off x="1977120" y="1122840"/>
            <a:ext cx="4180320" cy="32292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024920" y="17046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Then: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4" name="Picture 3"/>
          <p:cNvPicPr/>
          <p:nvPr/>
        </p:nvPicPr>
        <p:blipFill>
          <a:blip r:embed="rId3"/>
          <a:stretch/>
        </p:blipFill>
        <p:spPr>
          <a:xfrm>
            <a:off x="1926000" y="2230200"/>
            <a:ext cx="5311080" cy="639720"/>
          </a:xfrm>
          <a:prstGeom prst="rect">
            <a:avLst/>
          </a:prstGeom>
          <a:ln>
            <a:noFill/>
          </a:ln>
        </p:spPr>
      </p:pic>
      <p:pic>
        <p:nvPicPr>
          <p:cNvPr id="235" name="Picture 4"/>
          <p:cNvPicPr/>
          <p:nvPr/>
        </p:nvPicPr>
        <p:blipFill>
          <a:blip r:embed="rId4"/>
          <a:stretch/>
        </p:blipFill>
        <p:spPr>
          <a:xfrm>
            <a:off x="1926000" y="3370320"/>
            <a:ext cx="5258520" cy="63324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757080" y="4770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Ising model in physics it’s a little different: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7" name="Picture 5"/>
          <p:cNvPicPr/>
          <p:nvPr/>
        </p:nvPicPr>
        <p:blipFill>
          <a:blip r:embed="rId5"/>
          <a:stretch/>
        </p:blipFill>
        <p:spPr>
          <a:xfrm>
            <a:off x="2092680" y="5418360"/>
            <a:ext cx="4847400" cy="324000"/>
          </a:xfrm>
          <a:prstGeom prst="rect">
            <a:avLst/>
          </a:prstGeom>
          <a:ln>
            <a:noFill/>
          </a:ln>
        </p:spPr>
      </p:pic>
      <p:sp>
        <p:nvSpPr>
          <p:cNvPr id="238" name="CustomShape 4"/>
          <p:cNvSpPr/>
          <p:nvPr/>
        </p:nvSpPr>
        <p:spPr>
          <a:xfrm>
            <a:off x="1024920" y="5985000"/>
            <a:ext cx="346500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Which leads to feature functions: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6"/>
          <a:stretch/>
        </p:blipFill>
        <p:spPr>
          <a:xfrm>
            <a:off x="4327560" y="6189840"/>
            <a:ext cx="1575360" cy="500040"/>
          </a:xfrm>
          <a:prstGeom prst="rect">
            <a:avLst/>
          </a:prstGeom>
          <a:ln>
            <a:noFill/>
          </a:ln>
        </p:spPr>
      </p:pic>
      <p:pic>
        <p:nvPicPr>
          <p:cNvPr id="240" name="Picture 10"/>
          <p:cNvPicPr/>
          <p:nvPr/>
        </p:nvPicPr>
        <p:blipFill>
          <a:blip r:embed="rId7"/>
          <a:stretch/>
        </p:blipFill>
        <p:spPr>
          <a:xfrm>
            <a:off x="6360480" y="6207840"/>
            <a:ext cx="1718280" cy="49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you can implement feature functions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600840" y="1515240"/>
            <a:ext cx="7587720" cy="4479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w *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What happens for an undefined state?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3" name="Picture 3"/>
          <p:cNvPicPr/>
          <p:nvPr/>
        </p:nvPicPr>
        <p:blipFill>
          <a:blip r:embed="rId2"/>
          <a:stretch/>
        </p:blipFill>
        <p:spPr>
          <a:xfrm>
            <a:off x="5797440" y="4948560"/>
            <a:ext cx="3276360" cy="1625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63AB4D-DE8F-DC5A-C004-8C92387A79B9}"/>
              </a:ext>
            </a:extLst>
          </p:cNvPr>
          <p:cNvSpPr txBox="1"/>
          <p:nvPr/>
        </p:nvSpPr>
        <p:spPr>
          <a:xfrm>
            <a:off x="58926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scr1.R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D08A8DE-217D-A313-4B51-0659F0516161}"/>
              </a:ext>
            </a:extLst>
          </p:cNvPr>
          <p:cNvSpPr/>
          <p:nvPr/>
        </p:nvSpPr>
        <p:spPr>
          <a:xfrm>
            <a:off x="94550" y="402728"/>
            <a:ext cx="8158197" cy="4283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There is also CRFutil2 built-in feature functions for convenience: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FB9FE7CD-851B-84E6-A454-3E8806D6A695}"/>
              </a:ext>
            </a:extLst>
          </p:cNvPr>
          <p:cNvSpPr/>
          <p:nvPr/>
        </p:nvSpPr>
        <p:spPr>
          <a:xfrm>
            <a:off x="687132" y="2082398"/>
            <a:ext cx="7756908" cy="313786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8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A feature function built into CRFutil2: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w.vec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c(s1,s2))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8E605-9D5E-8A10-3DFF-CB1A343A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6" y="5826974"/>
            <a:ext cx="6616700" cy="54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6AC27-C48C-4586-91D3-CA236BD57FB4}"/>
              </a:ext>
            </a:extLst>
          </p:cNvPr>
          <p:cNvSpPr txBox="1"/>
          <p:nvPr/>
        </p:nvSpPr>
        <p:spPr>
          <a:xfrm>
            <a:off x="7929236" y="460556"/>
            <a:ext cx="1145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ff0.R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ff0_C.cpp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ff1_C.cpp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ff2_C.cpp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487A0-CEEA-BD76-1BE7-59416D834094}"/>
              </a:ext>
            </a:extLst>
          </p:cNvPr>
          <p:cNvSpPr txBox="1"/>
          <p:nvPr/>
        </p:nvSpPr>
        <p:spPr>
          <a:xfrm>
            <a:off x="687132" y="515428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scr2.R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1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usually define the feature function this way to work with CRF output: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672120" y="1515240"/>
            <a:ext cx="7999200" cy="2833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State labels used by CRF: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function. State weights are implicitly 1: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6" name="Picture 3"/>
          <p:cNvPicPr/>
          <p:nvPr/>
        </p:nvPicPr>
        <p:blipFill>
          <a:blip r:embed="rId2"/>
          <a:stretch/>
        </p:blipFill>
        <p:spPr>
          <a:xfrm>
            <a:off x="3772080" y="3975120"/>
            <a:ext cx="1079280" cy="109188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5272920" y="4749840"/>
            <a:ext cx="370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Compare with example two-slides ago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C085F-CBAD-D04A-FB4D-78E10A56FE93}"/>
              </a:ext>
            </a:extLst>
          </p:cNvPr>
          <p:cNvSpPr txBox="1"/>
          <p:nvPr/>
        </p:nvSpPr>
        <p:spPr>
          <a:xfrm>
            <a:off x="687132" y="435563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scr3.R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Feature function for a Potts-like model is the same idea: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398546" y="1067204"/>
            <a:ext cx="6470211" cy="32917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Define 4 state labels for a Potts-like model: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s4 &lt;- 4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660B2-7E91-81CA-576E-7D58481D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49" y="4496687"/>
            <a:ext cx="6083300" cy="222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39D66A-8071-62E0-6993-D818392E838A}"/>
              </a:ext>
            </a:extLst>
          </p:cNvPr>
          <p:cNvSpPr txBox="1"/>
          <p:nvPr/>
        </p:nvSpPr>
        <p:spPr>
          <a:xfrm>
            <a:off x="455788" y="398962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scr4.R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52" name="Picture 11"/>
          <p:cNvPicPr/>
          <p:nvPr/>
        </p:nvPicPr>
        <p:blipFill>
          <a:blip r:embed="rId2"/>
          <a:stretch/>
        </p:blipFill>
        <p:spPr>
          <a:xfrm>
            <a:off x="2778120" y="1796400"/>
            <a:ext cx="5025240" cy="4017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909360" y="341712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vector: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4" name="Picture 13"/>
          <p:cNvPicPr/>
          <p:nvPr/>
        </p:nvPicPr>
        <p:blipFill>
          <a:blip r:embed="rId3"/>
          <a:stretch/>
        </p:blipFill>
        <p:spPr>
          <a:xfrm>
            <a:off x="1251360" y="3565080"/>
            <a:ext cx="296280" cy="212760"/>
          </a:xfrm>
          <a:prstGeom prst="rect">
            <a:avLst/>
          </a:prstGeom>
          <a:ln>
            <a:noFill/>
          </a:ln>
        </p:spPr>
      </p:pic>
      <p:pic>
        <p:nvPicPr>
          <p:cNvPr id="255" name="Picture 17"/>
          <p:cNvPicPr/>
          <p:nvPr/>
        </p:nvPicPr>
        <p:blipFill>
          <a:blip r:embed="rId4"/>
          <a:stretch/>
        </p:blipFill>
        <p:spPr>
          <a:xfrm>
            <a:off x="5715360" y="2864160"/>
            <a:ext cx="1365480" cy="158508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757080" y="4780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(m) (all ones vector) then      has entries numerically equivalent to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7" name="Picture 19"/>
          <p:cNvPicPr/>
          <p:nvPr/>
        </p:nvPicPr>
        <p:blipFill>
          <a:blip r:embed="rId3"/>
          <a:stretch/>
        </p:blipFill>
        <p:spPr>
          <a:xfrm>
            <a:off x="5085720" y="4957920"/>
            <a:ext cx="259560" cy="18648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712800" y="1834560"/>
            <a:ext cx="1509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node energies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AE91FC3F-5B2B-CF8C-308D-AF6D29AC4556}"/>
              </a:ext>
            </a:extLst>
          </p:cNvPr>
          <p:cNvSpPr/>
          <p:nvPr/>
        </p:nvSpPr>
        <p:spPr>
          <a:xfrm>
            <a:off x="763200" y="292995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   is called the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weight matrix: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CE1C19B-A0B7-6304-6451-25FD74E22FC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793240" y="1787040"/>
            <a:ext cx="5146560" cy="401040"/>
          </a:xfrm>
          <a:prstGeom prst="rect">
            <a:avLst/>
          </a:prstGeom>
          <a:ln>
            <a:noFill/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28297416-29D3-D76A-80E8-BDAD8CD6758E}"/>
              </a:ext>
            </a:extLst>
          </p:cNvPr>
          <p:cNvSpPr/>
          <p:nvPr/>
        </p:nvSpPr>
        <p:spPr>
          <a:xfrm>
            <a:off x="763200" y="1804320"/>
            <a:ext cx="14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edge energies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9B2C7952-8790-A1A9-5492-7F3EDEDB611A}"/>
              </a:ext>
            </a:extLst>
          </p:cNvPr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</a:t>
            </a:r>
            <a:r>
              <a:rPr lang="en-US" sz="2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FDF215B-79EE-9C46-14C5-67AF83067F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40400" y="3104197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88FB8-70C1-E828-5A2F-4CAC1623D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19" y="2427962"/>
            <a:ext cx="3159796" cy="1477602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E4087017-6202-6928-271D-E072C85455DD}"/>
              </a:ext>
            </a:extLst>
          </p:cNvPr>
          <p:cNvSpPr/>
          <p:nvPr/>
        </p:nvSpPr>
        <p:spPr>
          <a:xfrm rot="16200000">
            <a:off x="7162827" y="3025774"/>
            <a:ext cx="714420" cy="24185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1E8C1-310B-F692-E385-D00E0A27A338}"/>
              </a:ext>
            </a:extLst>
          </p:cNvPr>
          <p:cNvSpPr txBox="1"/>
          <p:nvPr/>
        </p:nvSpPr>
        <p:spPr>
          <a:xfrm>
            <a:off x="1673491" y="4518152"/>
            <a:ext cx="764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8D46F-0754-6BDD-492C-86FA64DDE224}"/>
              </a:ext>
            </a:extLst>
          </p:cNvPr>
          <p:cNvSpPr txBox="1"/>
          <p:nvPr/>
        </p:nvSpPr>
        <p:spPr>
          <a:xfrm>
            <a:off x="1673491" y="4887484"/>
            <a:ext cx="694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D937D8-0041-8B84-DC97-F48407B26EDB}"/>
              </a:ext>
            </a:extLst>
          </p:cNvPr>
          <p:cNvSpPr txBox="1"/>
          <p:nvPr/>
        </p:nvSpPr>
        <p:spPr>
          <a:xfrm>
            <a:off x="1223712" y="3794826"/>
            <a:ext cx="473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node state spaces of each node need not be the same:</a:t>
            </a: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43EA72F5-260F-F3AA-C787-28FFD3AD7BB6}"/>
              </a:ext>
            </a:extLst>
          </p:cNvPr>
          <p:cNvSpPr/>
          <p:nvPr/>
        </p:nvSpPr>
        <p:spPr>
          <a:xfrm>
            <a:off x="817758" y="551723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for each node state space is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1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then        has entries numerically equivalent to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0DA8E183-A7B0-E8F1-F376-2495B27607C7}"/>
              </a:ext>
            </a:extLst>
          </p:cNvPr>
          <p:cNvSpPr/>
          <p:nvPr/>
        </p:nvSpPr>
        <p:spPr>
          <a:xfrm>
            <a:off x="0" y="6566028"/>
            <a:ext cx="6992669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</a:rPr>
              <a:t>Feature functions play a role similar to spin-orbital one-body basis functions familiar from many-body theory.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D757F0B-9237-6522-1BEE-87B83DE9C8D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695534" y="5681147"/>
            <a:ext cx="381600" cy="214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3806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84814" y="242666"/>
            <a:ext cx="8746505" cy="1420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A concrete illustration of this notation for models considered with only 2 states at each node (i.e.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-like) and each state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having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weight 1 is: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68" name="Picture 7"/>
          <p:cNvPicPr/>
          <p:nvPr/>
        </p:nvPicPr>
        <p:blipFill>
          <a:blip r:embed="rId2"/>
          <a:stretch/>
        </p:blipFill>
        <p:spPr>
          <a:xfrm>
            <a:off x="2467980" y="1637803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704160" y="2303668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node and edge weights are: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70" name="Picture 3"/>
          <p:cNvPicPr/>
          <p:nvPr/>
        </p:nvPicPr>
        <p:blipFill>
          <a:blip r:embed="rId3"/>
          <a:stretch/>
        </p:blipFill>
        <p:spPr>
          <a:xfrm>
            <a:off x="2131560" y="2995948"/>
            <a:ext cx="1344600" cy="764640"/>
          </a:xfrm>
          <a:prstGeom prst="rect">
            <a:avLst/>
          </a:prstGeom>
          <a:ln>
            <a:noFill/>
          </a:ln>
        </p:spPr>
      </p:pic>
      <p:pic>
        <p:nvPicPr>
          <p:cNvPr id="271" name="Picture 4"/>
          <p:cNvPicPr/>
          <p:nvPr/>
        </p:nvPicPr>
        <p:blipFill>
          <a:blip r:embed="rId4"/>
          <a:stretch/>
        </p:blipFill>
        <p:spPr>
          <a:xfrm>
            <a:off x="4707360" y="2961028"/>
            <a:ext cx="2843280" cy="80028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704160" y="4059388"/>
            <a:ext cx="7799760" cy="50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corresponding node and edge energies in table form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73" name="Picture 10"/>
          <p:cNvPicPr/>
          <p:nvPr/>
        </p:nvPicPr>
        <p:blipFill>
          <a:blip r:embed="rId5"/>
          <a:stretch/>
        </p:blipFill>
        <p:spPr>
          <a:xfrm>
            <a:off x="2946960" y="4677148"/>
            <a:ext cx="3340800" cy="667800"/>
          </a:xfrm>
          <a:prstGeom prst="rect">
            <a:avLst/>
          </a:prstGeom>
          <a:ln>
            <a:noFill/>
          </a:ln>
        </p:spPr>
      </p:pic>
      <p:pic>
        <p:nvPicPr>
          <p:cNvPr id="274" name="Picture 13"/>
          <p:cNvPicPr/>
          <p:nvPr/>
        </p:nvPicPr>
        <p:blipFill>
          <a:blip r:embed="rId6"/>
          <a:stretch/>
        </p:blipFill>
        <p:spPr>
          <a:xfrm>
            <a:off x="135360" y="5585068"/>
            <a:ext cx="8895960" cy="6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396000"/>
            <a:ext cx="7619760" cy="176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My little add on R package to do some stuff in these Notes can be found at: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To </a:t>
            </a:r>
            <a:r>
              <a:rPr lang="en-US" sz="2400" b="1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install in 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, run the lines: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351112" y="2236056"/>
            <a:ext cx="8334502" cy="3537976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First install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some packages now only available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on Bioconductor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"remotes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("graph"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Rgraphviz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"RBGL"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4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Turn on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install CRFutil2 from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github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CRFutil2 should automatically install CRF and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: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remote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s)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install_github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 err="1">
                <a:solidFill>
                  <a:srgbClr val="00B050"/>
                </a:solidFill>
                <a:latin typeface="Courier New"/>
              </a:rPr>
              <a:t>npetraco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/CRFutil2"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Test and see if the CRFutil2 library loads. No error messages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is a sign of success. Don't worry about any warning messages.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2141640" y="1179000"/>
            <a:ext cx="47318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https://github.com/npetraco/CRFutil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492CE5-7E03-0341-9F58-BD5373950F9B}"/>
              </a:ext>
            </a:extLst>
          </p:cNvPr>
          <p:cNvSpPr/>
          <p:nvPr/>
        </p:nvSpPr>
        <p:spPr>
          <a:xfrm>
            <a:off x="1715247" y="6061890"/>
            <a:ext cx="56717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CRFutil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meant to be pedagogical, not fast…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31160" y="316073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one and two-body energy calculations can be implemented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279360" y="1463731"/>
            <a:ext cx="7826543" cy="4769083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Consider an </a:t>
            </a:r>
            <a:r>
              <a:rPr lang="en-US" sz="1600" b="0" strike="noStrike" spc="-1" dirty="0" err="1">
                <a:solidFill>
                  <a:srgbClr val="FFFF00"/>
                </a:solidFill>
                <a:latin typeface="Courier New"/>
              </a:rPr>
              <a:t>Ising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-like model with: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tau   &lt;- c(2, 3.4)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node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   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edge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c(1,9),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c(3,-2)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 &lt;- c(ff0(1) %*% tau , ff0(2) %*% tau)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two-body energies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c(ff0(1) %*% omega %*% ff0(1), ff0(1) %*% omega %*% ff0(2)),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c(ff0(2) %*% omega %*% ff0(1), ff0(2) %*% omega %*% ff0(2))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</a:p>
        </p:txBody>
      </p:sp>
      <p:pic>
        <p:nvPicPr>
          <p:cNvPr id="277" name="Picture 3"/>
          <p:cNvPicPr/>
          <p:nvPr/>
        </p:nvPicPr>
        <p:blipFill>
          <a:blip r:embed="rId2"/>
          <a:stretch/>
        </p:blipFill>
        <p:spPr>
          <a:xfrm>
            <a:off x="7079040" y="2683251"/>
            <a:ext cx="1663200" cy="159984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C22A9B-4FEB-4049-E99A-9CF70D2CBAF7}"/>
              </a:ext>
            </a:extLst>
          </p:cNvPr>
          <p:cNvSpPr txBox="1"/>
          <p:nvPr/>
        </p:nvSpPr>
        <p:spPr>
          <a:xfrm>
            <a:off x="270593" y="621543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scr5.R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AE7FE4-5C82-435C-1430-2FF6C192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97" y="1996399"/>
            <a:ext cx="89592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2F259-65E8-AF03-F871-15A1CC5AA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430" y="2812136"/>
            <a:ext cx="124570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0FFD0-27C7-31A2-A593-CB0CB6B5E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386" y="4242475"/>
            <a:ext cx="2767554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0E6CF-5A1A-9C8C-04D2-7C11D39C1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657" y="5956133"/>
            <a:ext cx="6681651" cy="5255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BE7DE-34CA-AF25-958E-D461F9756109}"/>
              </a:ext>
            </a:extLst>
          </p:cNvPr>
          <p:cNvCxnSpPr>
            <a:cxnSpLocks/>
          </p:cNvCxnSpPr>
          <p:nvPr/>
        </p:nvCxnSpPr>
        <p:spPr>
          <a:xfrm flipH="1" flipV="1">
            <a:off x="1408035" y="4239221"/>
            <a:ext cx="1831554" cy="270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45D3E1-F6F3-1D10-3667-F0DA9FD56E08}"/>
              </a:ext>
            </a:extLst>
          </p:cNvPr>
          <p:cNvCxnSpPr>
            <a:cxnSpLocks/>
          </p:cNvCxnSpPr>
          <p:nvPr/>
        </p:nvCxnSpPr>
        <p:spPr>
          <a:xfrm flipV="1">
            <a:off x="5907394" y="3154677"/>
            <a:ext cx="1290240" cy="101298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F87625-B900-5156-B37B-4850C807486D}"/>
              </a:ext>
            </a:extLst>
          </p:cNvPr>
          <p:cNvCxnSpPr>
            <a:cxnSpLocks/>
          </p:cNvCxnSpPr>
          <p:nvPr/>
        </p:nvCxnSpPr>
        <p:spPr>
          <a:xfrm flipH="1" flipV="1">
            <a:off x="1571019" y="5695406"/>
            <a:ext cx="691003" cy="4547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BFEA40-6903-AE8D-51C9-DBE822965C53}"/>
              </a:ext>
            </a:extLst>
          </p:cNvPr>
          <p:cNvCxnSpPr>
            <a:cxnSpLocks/>
          </p:cNvCxnSpPr>
          <p:nvPr/>
        </p:nvCxnSpPr>
        <p:spPr>
          <a:xfrm flipH="1" flipV="1">
            <a:off x="8345693" y="4309217"/>
            <a:ext cx="262730" cy="16396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a Potts-like model things are pretty similar: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105815" y="1649616"/>
            <a:ext cx="8919343" cy="415353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#Consider an Potts-like model with node/edge weights: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tau   &lt;- c(2, 3.4, 3)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c(1,  9,   4.1),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c(3, -2,  -2.3),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c(6, -5.7, 3  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 &lt;- c(ff0(1,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ff0(2,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ff0(3,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two body energies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c(ff0(1,3) %*% omega %*% ff0(1,3), ff0(1,3) %*% omega %*% ff0(2,3), ff0(1,3)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c(ff0(2,3) %*% omega %*% ff0(1,3), ff0(2,3) %*% omega %*% ff0(2,3), ff0(2,3)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c(ff0(3,3) %*% omega %*% ff0(1,3), ff0(3,3) %*% omega %*% ff0(2,3), ff0(3,3) %*% omega %*% ff0(3,3))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280" name="Picture 4"/>
          <p:cNvPicPr/>
          <p:nvPr/>
        </p:nvPicPr>
        <p:blipFill>
          <a:blip r:embed="rId2"/>
          <a:stretch/>
        </p:blipFill>
        <p:spPr>
          <a:xfrm>
            <a:off x="6576251" y="1518334"/>
            <a:ext cx="2196720" cy="19299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6369C0-286C-9F87-E684-8A5FFDFC7D31}"/>
              </a:ext>
            </a:extLst>
          </p:cNvPr>
          <p:cNvSpPr txBox="1"/>
          <p:nvPr/>
        </p:nvSpPr>
        <p:spPr>
          <a:xfrm>
            <a:off x="10581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scr6.R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34179-864E-D2FF-50C9-50D24F24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298" y="1885043"/>
            <a:ext cx="610262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6341-C3C0-8B6E-222A-52E6176E4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998" y="2483314"/>
            <a:ext cx="1388046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AB37E-F05C-3BD3-D939-3BDC1C0E1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006" y="4256111"/>
            <a:ext cx="2030867" cy="5684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3B206-63B2-E810-D229-240A6BD85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758" y="5801539"/>
            <a:ext cx="7772400" cy="6096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3B0AC9-9ECC-C77D-ABBB-768D3EF20FD3}"/>
              </a:ext>
            </a:extLst>
          </p:cNvPr>
          <p:cNvCxnSpPr>
            <a:cxnSpLocks/>
          </p:cNvCxnSpPr>
          <p:nvPr/>
        </p:nvCxnSpPr>
        <p:spPr>
          <a:xfrm flipV="1">
            <a:off x="1377449" y="5444835"/>
            <a:ext cx="617605" cy="53681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E27B14-E4EB-B19C-8268-EEED324217A2}"/>
              </a:ext>
            </a:extLst>
          </p:cNvPr>
          <p:cNvCxnSpPr>
            <a:cxnSpLocks/>
          </p:cNvCxnSpPr>
          <p:nvPr/>
        </p:nvCxnSpPr>
        <p:spPr>
          <a:xfrm flipH="1" flipV="1">
            <a:off x="2186998" y="4256111"/>
            <a:ext cx="891194" cy="2080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DBA781-5945-0DF5-946C-0240FE46075D}"/>
              </a:ext>
            </a:extLst>
          </p:cNvPr>
          <p:cNvCxnSpPr>
            <a:cxnSpLocks/>
          </p:cNvCxnSpPr>
          <p:nvPr/>
        </p:nvCxnSpPr>
        <p:spPr>
          <a:xfrm flipV="1">
            <a:off x="4984587" y="1992669"/>
            <a:ext cx="1599832" cy="226344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0BB21-3F22-6A45-57B1-ED2A2B4FE15D}"/>
              </a:ext>
            </a:extLst>
          </p:cNvPr>
          <p:cNvCxnSpPr>
            <a:cxnSpLocks/>
          </p:cNvCxnSpPr>
          <p:nvPr/>
        </p:nvCxnSpPr>
        <p:spPr>
          <a:xfrm flipH="1" flipV="1">
            <a:off x="7956964" y="3448294"/>
            <a:ext cx="36998" cy="23532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55280" y="33688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Finally, the node and edge potentials are: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55280" y="2714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 these components we can write the full joint probability distribution as: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85" name="Picture 15"/>
          <p:cNvPicPr/>
          <p:nvPr/>
        </p:nvPicPr>
        <p:blipFill>
          <a:blip r:embed="rId2"/>
          <a:stretch/>
        </p:blipFill>
        <p:spPr>
          <a:xfrm>
            <a:off x="2293560" y="3615840"/>
            <a:ext cx="3043080" cy="71280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75F144-0065-8143-9DFF-0DAA7542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20" y="4707679"/>
            <a:ext cx="2565628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FECCD-4A8D-6ADD-BF27-9785C711E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320" y="5697972"/>
            <a:ext cx="3404507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85B4D-BE15-D4DF-250F-DB81BD07D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59" y="1052176"/>
            <a:ext cx="2617942" cy="125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5BA64-59D7-3209-AC17-128232C4E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938" y="1119893"/>
            <a:ext cx="4504790" cy="1162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FDBEE-A8BA-704A-F70D-B6B1331A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2">
            <a:extLst>
              <a:ext uri="{FF2B5EF4-FFF2-40B4-BE49-F238E27FC236}">
                <a16:creationId xmlns:a16="http://schemas.microsoft.com/office/drawing/2014/main" id="{4A57060B-F4D9-7AC0-FB6A-95CB9930FD97}"/>
              </a:ext>
            </a:extLst>
          </p:cNvPr>
          <p:cNvSpPr/>
          <p:nvPr/>
        </p:nvSpPr>
        <p:spPr>
          <a:xfrm>
            <a:off x="755280" y="893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Going a tad further with the notation: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8" name="CustomShape 3">
            <a:extLst>
              <a:ext uri="{FF2B5EF4-FFF2-40B4-BE49-F238E27FC236}">
                <a16:creationId xmlns:a16="http://schemas.microsoft.com/office/drawing/2014/main" id="{37586511-2FE6-E1B7-9ACB-48DCBB8ED094}"/>
              </a:ext>
            </a:extLst>
          </p:cNvPr>
          <p:cNvSpPr/>
          <p:nvPr/>
        </p:nvSpPr>
        <p:spPr>
          <a:xfrm>
            <a:off x="1703250" y="5299475"/>
            <a:ext cx="5924585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Note, this is the same for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and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Potts-like models.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FCF52-6EB9-1B30-D684-C81E3279E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47" y="1687477"/>
            <a:ext cx="4225881" cy="712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7BBEF-F5AA-9B13-C230-8E2BB57C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47" y="2850782"/>
            <a:ext cx="4454993" cy="712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A7326-D766-09B0-5BAC-4E2BBC36A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047" y="4014087"/>
            <a:ext cx="4592256" cy="712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A7A448-B40A-7587-9AFE-1B104836D935}"/>
              </a:ext>
            </a:extLst>
          </p:cNvPr>
          <p:cNvSpPr txBox="1"/>
          <p:nvPr/>
        </p:nvSpPr>
        <p:spPr>
          <a:xfrm>
            <a:off x="7232137" y="3987795"/>
            <a:ext cx="1703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explicitly include the </a:t>
            </a:r>
            <a:r>
              <a:rPr lang="en-US" sz="14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219751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term in the exponential is the configuration “energy”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90" name="Picture 1"/>
          <p:cNvPicPr/>
          <p:nvPr/>
        </p:nvPicPr>
        <p:blipFill>
          <a:blip r:embed="rId2"/>
          <a:stretch/>
        </p:blipFill>
        <p:spPr>
          <a:xfrm>
            <a:off x="2701800" y="1241640"/>
            <a:ext cx="3596040" cy="90684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050480" y="2406960"/>
            <a:ext cx="7583400" cy="120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471600" y="3640325"/>
            <a:ext cx="7799760" cy="58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To make the above formula more explicit: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93" name="Picture 5"/>
          <p:cNvPicPr/>
          <p:nvPr/>
        </p:nvPicPr>
        <p:blipFill>
          <a:blip r:embed="rId3"/>
          <a:stretch/>
        </p:blipFill>
        <p:spPr>
          <a:xfrm>
            <a:off x="983575" y="4867375"/>
            <a:ext cx="8030880" cy="937440"/>
          </a:xfrm>
          <a:prstGeom prst="rect">
            <a:avLst/>
          </a:prstGeom>
          <a:ln>
            <a:noFill/>
          </a:ln>
        </p:spPr>
      </p:pic>
      <p:pic>
        <p:nvPicPr>
          <p:cNvPr id="294" name="Picture 6"/>
          <p:cNvPicPr/>
          <p:nvPr/>
        </p:nvPicPr>
        <p:blipFill>
          <a:blip r:embed="rId4"/>
          <a:stretch/>
        </p:blipFill>
        <p:spPr>
          <a:xfrm>
            <a:off x="141120" y="4277860"/>
            <a:ext cx="6205680" cy="346320"/>
          </a:xfrm>
          <a:prstGeom prst="rect">
            <a:avLst/>
          </a:prstGeom>
          <a:ln>
            <a:noFill/>
          </a:ln>
        </p:spPr>
      </p:pic>
      <p:sp>
        <p:nvSpPr>
          <p:cNvPr id="295" name="CustomShape 4"/>
          <p:cNvSpPr/>
          <p:nvPr/>
        </p:nvSpPr>
        <p:spPr>
          <a:xfrm>
            <a:off x="1871623" y="6309058"/>
            <a:ext cx="590396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In physics </a:t>
            </a:r>
            <a:r>
              <a:rPr lang="en-US" i="1" spc="-1" dirty="0">
                <a:solidFill>
                  <a:srgbClr val="000000"/>
                </a:solidFill>
                <a:latin typeface="Times New Roman"/>
              </a:rPr>
              <a:t>                                             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  <a:ea typeface="Wingdings"/>
              </a:rPr>
              <a:t>is called a Hamiltonian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 flipH="1" flipV="1">
            <a:off x="5155975" y="5715535"/>
            <a:ext cx="1141865" cy="1591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7" name="CustomShape 6"/>
          <p:cNvSpPr/>
          <p:nvPr/>
        </p:nvSpPr>
        <p:spPr>
          <a:xfrm>
            <a:off x="6260111" y="5481800"/>
            <a:ext cx="238736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Double sum over  </a:t>
            </a:r>
            <a:r>
              <a:rPr lang="en-US" sz="1600" i="1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connected to node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&lt;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is implicit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5A9457-4323-29C8-8D30-28BB9599D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588" y="6213275"/>
            <a:ext cx="2437602" cy="619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2"/>
          <p:cNvSpPr/>
          <p:nvPr/>
        </p:nvSpPr>
        <p:spPr>
          <a:xfrm>
            <a:off x="4005224" y="284843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0" name="CustomShape 3"/>
          <p:cNvSpPr/>
          <p:nvPr/>
        </p:nvSpPr>
        <p:spPr>
          <a:xfrm>
            <a:off x="4140760" y="276504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02" name="CustomShape 5"/>
          <p:cNvSpPr/>
          <p:nvPr/>
        </p:nvSpPr>
        <p:spPr>
          <a:xfrm>
            <a:off x="5089184" y="445079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CustomShape 6"/>
          <p:cNvSpPr/>
          <p:nvPr/>
        </p:nvSpPr>
        <p:spPr>
          <a:xfrm>
            <a:off x="5161000" y="4392968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2745584" y="445295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CustomShape 9"/>
          <p:cNvSpPr/>
          <p:nvPr/>
        </p:nvSpPr>
        <p:spPr>
          <a:xfrm>
            <a:off x="2881120" y="436992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7" name="Line 10"/>
          <p:cNvSpPr/>
          <p:nvPr/>
        </p:nvSpPr>
        <p:spPr>
          <a:xfrm>
            <a:off x="3649320" y="492192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CustomShape 1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Compute the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all node state configurations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09" name="Picture 36"/>
          <p:cNvPicPr/>
          <p:nvPr/>
        </p:nvPicPr>
        <p:blipFill>
          <a:blip r:embed="rId2"/>
          <a:stretch/>
        </p:blipFill>
        <p:spPr>
          <a:xfrm>
            <a:off x="1852200" y="1237320"/>
            <a:ext cx="4298760" cy="332280"/>
          </a:xfrm>
          <a:prstGeom prst="rect">
            <a:avLst/>
          </a:prstGeom>
          <a:ln>
            <a:noFill/>
          </a:ln>
        </p:spPr>
      </p:pic>
      <p:pic>
        <p:nvPicPr>
          <p:cNvPr id="310" name="Picture 39"/>
          <p:cNvPicPr/>
          <p:nvPr/>
        </p:nvPicPr>
        <p:blipFill>
          <a:blip r:embed="rId3"/>
          <a:stretch/>
        </p:blipFill>
        <p:spPr>
          <a:xfrm>
            <a:off x="1186200" y="5016240"/>
            <a:ext cx="1224360" cy="537840"/>
          </a:xfrm>
          <a:prstGeom prst="rect">
            <a:avLst/>
          </a:prstGeom>
          <a:ln>
            <a:noFill/>
          </a:ln>
        </p:spPr>
      </p:pic>
      <p:pic>
        <p:nvPicPr>
          <p:cNvPr id="311" name="Picture 40"/>
          <p:cNvPicPr/>
          <p:nvPr/>
        </p:nvPicPr>
        <p:blipFill>
          <a:blip r:embed="rId4"/>
          <a:stretch/>
        </p:blipFill>
        <p:spPr>
          <a:xfrm>
            <a:off x="4006800" y="2206080"/>
            <a:ext cx="1352160" cy="544320"/>
          </a:xfrm>
          <a:prstGeom prst="rect">
            <a:avLst/>
          </a:prstGeom>
          <a:ln>
            <a:noFill/>
          </a:ln>
        </p:spPr>
      </p:pic>
      <p:pic>
        <p:nvPicPr>
          <p:cNvPr id="312" name="Picture 41"/>
          <p:cNvPicPr/>
          <p:nvPr/>
        </p:nvPicPr>
        <p:blipFill>
          <a:blip r:embed="rId5"/>
          <a:stretch/>
        </p:blipFill>
        <p:spPr>
          <a:xfrm>
            <a:off x="6177240" y="5016240"/>
            <a:ext cx="1231920" cy="569880"/>
          </a:xfrm>
          <a:prstGeom prst="rect">
            <a:avLst/>
          </a:prstGeom>
          <a:ln>
            <a:noFill/>
          </a:ln>
        </p:spPr>
      </p:pic>
      <p:sp>
        <p:nvSpPr>
          <p:cNvPr id="313" name="Line 12"/>
          <p:cNvSpPr/>
          <p:nvPr/>
        </p:nvSpPr>
        <p:spPr>
          <a:xfrm flipH="1" flipV="1">
            <a:off x="4883400" y="349236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4" name="Line 13"/>
          <p:cNvSpPr/>
          <p:nvPr/>
        </p:nvSpPr>
        <p:spPr>
          <a:xfrm flipV="1">
            <a:off x="3340800" y="351936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15" name="Picture 45"/>
          <p:cNvPicPr/>
          <p:nvPr/>
        </p:nvPicPr>
        <p:blipFill>
          <a:blip r:embed="rId6"/>
          <a:stretch/>
        </p:blipFill>
        <p:spPr>
          <a:xfrm>
            <a:off x="1461600" y="3695760"/>
            <a:ext cx="1942920" cy="507240"/>
          </a:xfrm>
          <a:prstGeom prst="rect">
            <a:avLst/>
          </a:prstGeom>
          <a:ln>
            <a:noFill/>
          </a:ln>
        </p:spPr>
      </p:pic>
      <p:pic>
        <p:nvPicPr>
          <p:cNvPr id="316" name="Picture 46"/>
          <p:cNvPicPr/>
          <p:nvPr/>
        </p:nvPicPr>
        <p:blipFill>
          <a:blip r:embed="rId7"/>
          <a:stretch/>
        </p:blipFill>
        <p:spPr>
          <a:xfrm>
            <a:off x="5384880" y="3603600"/>
            <a:ext cx="1854000" cy="525240"/>
          </a:xfrm>
          <a:prstGeom prst="rect">
            <a:avLst/>
          </a:prstGeom>
          <a:ln>
            <a:noFill/>
          </a:ln>
        </p:spPr>
      </p:pic>
      <p:pic>
        <p:nvPicPr>
          <p:cNvPr id="317" name="Picture 47"/>
          <p:cNvPicPr/>
          <p:nvPr/>
        </p:nvPicPr>
        <p:blipFill>
          <a:blip r:embed="rId8"/>
          <a:stretch/>
        </p:blipFill>
        <p:spPr>
          <a:xfrm>
            <a:off x="3433680" y="5419440"/>
            <a:ext cx="1852560" cy="48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665640" y="81360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graph, the energy function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19" name="Picture 4"/>
          <p:cNvPicPr/>
          <p:nvPr/>
        </p:nvPicPr>
        <p:blipFill>
          <a:blip r:embed="rId2"/>
          <a:stretch/>
        </p:blipFill>
        <p:spPr>
          <a:xfrm>
            <a:off x="38160" y="191772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7244280" y="3366360"/>
            <a:ext cx="180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one-body energy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270200" y="3724920"/>
            <a:ext cx="181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two-body energy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2" name="Picture 9"/>
          <p:cNvPicPr/>
          <p:nvPr/>
        </p:nvPicPr>
        <p:blipFill>
          <a:blip r:embed="rId3"/>
          <a:stretch/>
        </p:blipFill>
        <p:spPr>
          <a:xfrm>
            <a:off x="50760" y="3393000"/>
            <a:ext cx="7115400" cy="67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03504" y="245160"/>
            <a:ext cx="8723583" cy="61848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node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c( 1,    -1.3)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c(-0.85, -2.4)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c(3.82,   1.4)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edge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c( 3.5, -1.4),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c(-1.4, 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c( 2.6, 0.4),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c( 0.4,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c(-0.6,  1.2),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c( 1.2, -0.6)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(c(s1,s2),c(s1,s2),c(s1,s2))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"C"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Energy(A=2,B=1,C=2)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e1.212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e2.212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%*%ff0(1)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  &lt;- e1.212 + e2.212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4" name="Picture 4"/>
          <p:cNvPicPr/>
          <p:nvPr/>
        </p:nvPicPr>
        <p:blipFill>
          <a:blip r:embed="rId2"/>
          <a:stretch/>
        </p:blipFill>
        <p:spPr>
          <a:xfrm>
            <a:off x="6907964" y="4296317"/>
            <a:ext cx="1231560" cy="7743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9A8A2-A334-AB1C-CBAE-5B3EE6FE2A2A}"/>
              </a:ext>
            </a:extLst>
          </p:cNvPr>
          <p:cNvSpPr txBox="1"/>
          <p:nvPr/>
        </p:nvSpPr>
        <p:spPr>
          <a:xfrm>
            <a:off x="6088509" y="3059668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scr7.R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614160" y="245160"/>
            <a:ext cx="8259354" cy="636952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To cut down on the amount of work we have to do, use CRFutil2: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the edge connectivity matrix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edges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c(1,2),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#AB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c(1,3),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c(2,3) 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#BC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 CRFutil2 function to compute a configuration energy.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(config = c(2,1,2),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same order as edges!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function(config) {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config = config,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return(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(c(2,1,2))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to compute all configuration energies: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6" name="Picture 2"/>
          <p:cNvPicPr/>
          <p:nvPr/>
        </p:nvPicPr>
        <p:blipFill>
          <a:blip r:embed="rId2"/>
          <a:stretch/>
        </p:blipFill>
        <p:spPr>
          <a:xfrm>
            <a:off x="4863960" y="3720960"/>
            <a:ext cx="3641040" cy="2336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15E9A-E762-2DB5-24AC-29953FE3E13B}"/>
              </a:ext>
            </a:extLst>
          </p:cNvPr>
          <p:cNvSpPr txBox="1"/>
          <p:nvPr/>
        </p:nvSpPr>
        <p:spPr>
          <a:xfrm>
            <a:off x="6437167" y="97920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3FBFF-6FF7-D4C0-4129-F770AAC2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>
            <a:extLst>
              <a:ext uri="{FF2B5EF4-FFF2-40B4-BE49-F238E27FC236}">
                <a16:creationId xmlns:a16="http://schemas.microsoft.com/office/drawing/2014/main" id="{A5DFB775-7DE2-8623-400D-06F7093CDA13}"/>
              </a:ext>
            </a:extLst>
          </p:cNvPr>
          <p:cNvSpPr/>
          <p:nvPr/>
        </p:nvSpPr>
        <p:spPr>
          <a:xfrm>
            <a:off x="665640" y="5342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 short hand, but explicitly parameterized way to write the probability distribution is thus: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29" name="CustomShape 2">
            <a:extLst>
              <a:ext uri="{FF2B5EF4-FFF2-40B4-BE49-F238E27FC236}">
                <a16:creationId xmlns:a16="http://schemas.microsoft.com/office/drawing/2014/main" id="{C24610B2-E1B7-A13B-70CF-297F9F398EE0}"/>
              </a:ext>
            </a:extLst>
          </p:cNvPr>
          <p:cNvSpPr/>
          <p:nvPr/>
        </p:nvSpPr>
        <p:spPr>
          <a:xfrm>
            <a:off x="1292760" y="252108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physics this is usually called a Boltzmann distribution*. In statistics and machine learning it is usually referred to as a Gibbs distribution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0" name="CustomShape 3">
            <a:extLst>
              <a:ext uri="{FF2B5EF4-FFF2-40B4-BE49-F238E27FC236}">
                <a16:creationId xmlns:a16="http://schemas.microsoft.com/office/drawing/2014/main" id="{8AC9F2A4-E1F5-BEEC-F28C-44ACB2DEFCEC}"/>
              </a:ext>
            </a:extLst>
          </p:cNvPr>
          <p:cNvSpPr/>
          <p:nvPr/>
        </p:nvSpPr>
        <p:spPr>
          <a:xfrm>
            <a:off x="665640" y="468720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order to really be able to use Pr(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), we need to know the partition function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31" name="CustomShape 4">
            <a:extLst>
              <a:ext uri="{FF2B5EF4-FFF2-40B4-BE49-F238E27FC236}">
                <a16:creationId xmlns:a16="http://schemas.microsoft.com/office/drawing/2014/main" id="{43781E72-9655-1EBB-FCD2-F140CE4AEE0C}"/>
              </a:ext>
            </a:extLst>
          </p:cNvPr>
          <p:cNvSpPr/>
          <p:nvPr/>
        </p:nvSpPr>
        <p:spPr>
          <a:xfrm>
            <a:off x="1290960" y="34430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Since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(or </a:t>
            </a:r>
            <a:r>
              <a:rPr lang="en-US" sz="2000" i="1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i="1" spc="-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))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only contains up to two-body terms, this is also called a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pair-wise Markov random field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3" name="CustomShape 5">
            <a:extLst>
              <a:ext uri="{FF2B5EF4-FFF2-40B4-BE49-F238E27FC236}">
                <a16:creationId xmlns:a16="http://schemas.microsoft.com/office/drawing/2014/main" id="{DC616CC6-F468-26DF-B783-2B94BFC6094E}"/>
              </a:ext>
            </a:extLst>
          </p:cNvPr>
          <p:cNvSpPr/>
          <p:nvPr/>
        </p:nvSpPr>
        <p:spPr>
          <a:xfrm>
            <a:off x="1058760" y="5582160"/>
            <a:ext cx="779976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un-normalized part is a product of potential terms (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Times New Roman"/>
              </a:rPr>
              <a:t>prodPot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**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and is often written as: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2DDFD-0333-2A01-9CC3-6304B15E2EB4}"/>
              </a:ext>
            </a:extLst>
          </p:cNvPr>
          <p:cNvSpPr txBox="1"/>
          <p:nvPr/>
        </p:nvSpPr>
        <p:spPr>
          <a:xfrm>
            <a:off x="7099200" y="6150987"/>
            <a:ext cx="199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**In physics,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prodPots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called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Boltzmann weights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Boltzmann factors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C77B-98AC-B225-5DF9-7D971EDD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40" y="1449304"/>
            <a:ext cx="4845236" cy="708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9B834C-7E88-ACC8-DDDE-41B4BDC0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77" y="6284345"/>
            <a:ext cx="3785885" cy="40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30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593FE9-90D7-5B44-8B9C-626437FB423E}"/>
              </a:ext>
            </a:extLst>
          </p:cNvPr>
          <p:cNvSpPr txBox="1"/>
          <p:nvPr/>
        </p:nvSpPr>
        <p:spPr>
          <a:xfrm>
            <a:off x="2684239" y="391885"/>
            <a:ext cx="377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F4974-D2A9-A94F-9D74-639E7484C650}"/>
              </a:ext>
            </a:extLst>
          </p:cNvPr>
          <p:cNvSpPr txBox="1"/>
          <p:nvPr/>
        </p:nvSpPr>
        <p:spPr>
          <a:xfrm>
            <a:off x="348342" y="1447800"/>
            <a:ext cx="8447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Random Fields: Theory and Computation - 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Pseudolikelihood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Multilevel Logistic Regression to Determine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Log-linear approach to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passing and belief propagation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775029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339563" y="1932310"/>
            <a:ext cx="7799760" cy="6860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normalizes the probability distribution and is generally referred to as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b="1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</a:p>
        </p:txBody>
      </p:sp>
      <p:sp>
        <p:nvSpPr>
          <p:cNvPr id="336" name="CustomShape 2"/>
          <p:cNvSpPr/>
          <p:nvPr/>
        </p:nvSpPr>
        <p:spPr>
          <a:xfrm>
            <a:off x="1337411" y="3800402"/>
            <a:ext cx="7799759" cy="14998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an </a:t>
            </a:r>
            <a:r>
              <a:rPr lang="en-US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-like model with 20 variables there are 2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20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1048576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 Potts-like model with 16 variables and 256 states per node (like a simple 4×4 8-bit image) there are 256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16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3.402824… × 10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38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339563" y="5253705"/>
            <a:ext cx="7799760" cy="14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which can often be used to exactly or approximately compute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 rot="16200000">
            <a:off x="3306104" y="394708"/>
            <a:ext cx="602640" cy="2056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9" name="CustomShape 5"/>
          <p:cNvSpPr/>
          <p:nvPr/>
        </p:nvSpPr>
        <p:spPr>
          <a:xfrm>
            <a:off x="4879119" y="1538418"/>
            <a:ext cx="1758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Sum all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Times New Roman"/>
              </a:rPr>
              <a:t>prodPots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0" name="Line 6"/>
          <p:cNvSpPr/>
          <p:nvPr/>
        </p:nvSpPr>
        <p:spPr>
          <a:xfrm>
            <a:off x="3621278" y="1723828"/>
            <a:ext cx="1272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00FDEB-8C83-7582-9EA1-12939D52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82" y="225208"/>
            <a:ext cx="6096000" cy="10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37A389-2767-9701-353A-6BC74E7DEA95}"/>
              </a:ext>
            </a:extLst>
          </p:cNvPr>
          <p:cNvSpPr txBox="1"/>
          <p:nvPr/>
        </p:nvSpPr>
        <p:spPr>
          <a:xfrm>
            <a:off x="6331529" y="6581001"/>
            <a:ext cx="2719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*the name comes from statistical physics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AF7F1EC0-433D-B288-966B-B258BFCF359D}"/>
              </a:ext>
            </a:extLst>
          </p:cNvPr>
          <p:cNvSpPr/>
          <p:nvPr/>
        </p:nvSpPr>
        <p:spPr>
          <a:xfrm>
            <a:off x="339563" y="2680456"/>
            <a:ext cx="7799760" cy="9475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is really hard to get in general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because we have to sum over all configurations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 This gets large quickly with increasing number of nodes and increasing number of node-states.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6986D-4630-A5CA-6EAD-0DFA3B72B4C0}"/>
              </a:ext>
            </a:extLst>
          </p:cNvPr>
          <p:cNvSpPr/>
          <p:nvPr/>
        </p:nvSpPr>
        <p:spPr>
          <a:xfrm>
            <a:off x="1427017" y="137678"/>
            <a:ext cx="6414655" cy="17946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  <p:bldP spid="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170280" y="131040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Triangle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191796" y="624240"/>
            <a:ext cx="8820000" cy="229148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Cf. slide </a:t>
            </a: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XX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 for input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&lt;- exp(-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Product Potentials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               &lt;- 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The Partition function (by brute force...)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Prs             &lt;-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/Z    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Configuration probabilities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sum(Prs)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Prs)</a:t>
            </a:r>
            <a:endParaRPr lang="en-US" sz="1300" b="0" strike="noStrike" spc="-1" dirty="0">
              <a:latin typeface="Arial"/>
            </a:endParaRPr>
          </a:p>
        </p:txBody>
      </p:sp>
      <p:sp>
        <p:nvSpPr>
          <p:cNvPr id="344" name="CustomShape 4"/>
          <p:cNvSpPr/>
          <p:nvPr/>
        </p:nvSpPr>
        <p:spPr>
          <a:xfrm>
            <a:off x="6638400" y="367740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5" name="CustomShape 5"/>
          <p:cNvSpPr/>
          <p:nvPr/>
        </p:nvSpPr>
        <p:spPr>
          <a:xfrm>
            <a:off x="6783816" y="357747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47" name="CustomShape 7"/>
          <p:cNvSpPr/>
          <p:nvPr/>
        </p:nvSpPr>
        <p:spPr>
          <a:xfrm>
            <a:off x="7761600" y="52797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8" name="CustomShape 8"/>
          <p:cNvSpPr/>
          <p:nvPr/>
        </p:nvSpPr>
        <p:spPr>
          <a:xfrm>
            <a:off x="7825656" y="5205392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0" name="CustomShape 10"/>
          <p:cNvSpPr/>
          <p:nvPr/>
        </p:nvSpPr>
        <p:spPr>
          <a:xfrm>
            <a:off x="5379120" y="52822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1" name="CustomShape 11"/>
          <p:cNvSpPr/>
          <p:nvPr/>
        </p:nvSpPr>
        <p:spPr>
          <a:xfrm>
            <a:off x="5524536" y="518235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2" name="Line 12"/>
          <p:cNvSpPr/>
          <p:nvPr/>
        </p:nvSpPr>
        <p:spPr>
          <a:xfrm>
            <a:off x="6293160" y="573660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3" name="Line 13"/>
          <p:cNvSpPr/>
          <p:nvPr/>
        </p:nvSpPr>
        <p:spPr>
          <a:xfrm flipH="1" flipV="1">
            <a:off x="7527240" y="4307040"/>
            <a:ext cx="69264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4" name="Line 14"/>
          <p:cNvSpPr/>
          <p:nvPr/>
        </p:nvSpPr>
        <p:spPr>
          <a:xfrm flipV="1">
            <a:off x="5985000" y="433404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2C5294-27FB-E140-93FC-9D313B95C4E2}"/>
              </a:ext>
            </a:extLst>
          </p:cNvPr>
          <p:cNvSpPr txBox="1"/>
          <p:nvPr/>
        </p:nvSpPr>
        <p:spPr>
          <a:xfrm>
            <a:off x="170280" y="6407304"/>
            <a:ext cx="894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note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highest prob configs will correspond to the lowest energy. Same deal in physics.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7E70C-6A34-CA36-C4CE-8BC0440DB894}"/>
              </a:ext>
            </a:extLst>
          </p:cNvPr>
          <p:cNvSpPr txBox="1"/>
          <p:nvPr/>
        </p:nvSpPr>
        <p:spPr>
          <a:xfrm>
            <a:off x="7420842" y="236466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F48DD-87C8-2DCE-F812-0C6443FDB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6" y="3030397"/>
            <a:ext cx="5344277" cy="22914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FBF8A8-F53C-A221-36A5-12A38D022766}"/>
              </a:ext>
            </a:extLst>
          </p:cNvPr>
          <p:cNvCxnSpPr>
            <a:cxnSpLocks/>
          </p:cNvCxnSpPr>
          <p:nvPr/>
        </p:nvCxnSpPr>
        <p:spPr>
          <a:xfrm flipH="1">
            <a:off x="3788091" y="4897361"/>
            <a:ext cx="33050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34FC0A-EF94-FAB3-E955-D921F01A9FE8}"/>
              </a:ext>
            </a:extLst>
          </p:cNvPr>
          <p:cNvCxnSpPr>
            <a:cxnSpLocks/>
          </p:cNvCxnSpPr>
          <p:nvPr/>
        </p:nvCxnSpPr>
        <p:spPr>
          <a:xfrm>
            <a:off x="4104404" y="4885786"/>
            <a:ext cx="0" cy="15666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5D9B7E-1771-83C6-90CE-7E067C984914}"/>
              </a:ext>
            </a:extLst>
          </p:cNvPr>
          <p:cNvSpPr txBox="1"/>
          <p:nvPr/>
        </p:nvSpPr>
        <p:spPr>
          <a:xfrm>
            <a:off x="2500132" y="3044142"/>
            <a:ext cx="220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Triangle Potts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DCE82-B2E9-57EA-72CD-9EB3E466AE0F}"/>
              </a:ext>
            </a:extLst>
          </p:cNvPr>
          <p:cNvSpPr txBox="1"/>
          <p:nvPr/>
        </p:nvSpPr>
        <p:spPr>
          <a:xfrm>
            <a:off x="1637268" y="3705828"/>
            <a:ext cx="612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Latex function to spit out parameter matrices and potentials</a:t>
            </a:r>
          </a:p>
        </p:txBody>
      </p:sp>
    </p:spTree>
    <p:extLst>
      <p:ext uri="{BB962C8B-B14F-4D97-AF65-F5344CB8AC3E}">
        <p14:creationId xmlns:p14="http://schemas.microsoft.com/office/powerpoint/2010/main" val="1833349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2BD75C46-5299-8D2F-2266-C9FA4B908540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C9918B5F-5DA5-8D37-95BE-90B1DED8A8AE}"/>
              </a:ext>
            </a:extLst>
          </p:cNvPr>
          <p:cNvSpPr/>
          <p:nvPr/>
        </p:nvSpPr>
        <p:spPr>
          <a:xfrm>
            <a:off x="332363" y="982229"/>
            <a:ext cx="86156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So, for this work, the major problem is determining the potentials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1469761"/>
            <a:ext cx="8016978" cy="13687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Parameterization of the potentials is fairly arbitrary:</a:t>
            </a:r>
            <a:endParaRPr lang="en-US" sz="20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Scalar multiplication is associative over the algebra of potentials so they can always be re-scaled to reduce the number of parameters, e.g. for an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-like model: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4169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symbol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58" y="2944323"/>
            <a:ext cx="2771270" cy="4335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9A2F98-5CE1-047C-0F70-5E605AF8A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67" y="3571063"/>
            <a:ext cx="4383911" cy="535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0B183F-36E9-BF0D-2D77-D819C12A4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491" y="4387464"/>
            <a:ext cx="5862531" cy="533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9EC7AB-9FB6-F33A-96F0-1D323A4F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491" y="5142693"/>
            <a:ext cx="5978876" cy="537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D10F0A-3661-991D-A54E-BF14BECB6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0491" y="5956087"/>
            <a:ext cx="6073815" cy="53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CBB69DC3-95A5-5A6F-071F-BBCC6069EA3A}"/>
              </a:ext>
            </a:extLst>
          </p:cNvPr>
          <p:cNvSpPr/>
          <p:nvPr/>
        </p:nvSpPr>
        <p:spPr>
          <a:xfrm>
            <a:off x="563511" y="969982"/>
            <a:ext cx="8016978" cy="4154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four state Potts-like model this exercise could look like: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081BD-D66D-C992-57B9-6B9253567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0" y="1454730"/>
            <a:ext cx="2771270" cy="4335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D224B-C70A-1476-BE52-C30D5DB28C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88"/>
          <a:stretch/>
        </p:blipFill>
        <p:spPr>
          <a:xfrm>
            <a:off x="789708" y="3263065"/>
            <a:ext cx="7174822" cy="952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FFA64-44CA-CDB6-BB93-F3CA9137B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05" y="2054499"/>
            <a:ext cx="5817870" cy="950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DB21FF-454D-57B7-12A9-96BBB329F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05" y="5718972"/>
            <a:ext cx="8246128" cy="9529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5B25F4-A2BB-4937-CB72-ECFF4394D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05" y="4456233"/>
            <a:ext cx="7772400" cy="1022528"/>
          </a:xfrm>
          <a:prstGeom prst="rect">
            <a:avLst/>
          </a:prstGeom>
        </p:spPr>
      </p:pic>
      <p:sp>
        <p:nvSpPr>
          <p:cNvPr id="15" name="CustomShape 3">
            <a:extLst>
              <a:ext uri="{FF2B5EF4-FFF2-40B4-BE49-F238E27FC236}">
                <a16:creationId xmlns:a16="http://schemas.microsoft.com/office/drawing/2014/main" id="{C8E51874-7B52-7A3C-C00E-EA9AAAE48651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7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12ADB-DC8A-DD24-17C4-65C2A4CB6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D78A3A0C-B715-4F96-85B6-B65170DAB382}"/>
              </a:ext>
            </a:extLst>
          </p:cNvPr>
          <p:cNvSpPr/>
          <p:nvPr/>
        </p:nvSpPr>
        <p:spPr>
          <a:xfrm>
            <a:off x="563511" y="969982"/>
            <a:ext cx="8016978" cy="7546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model where the node state space varies from node to node, could look like: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6D488A-A9B6-6F73-BE97-31E53296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56" y="1880940"/>
            <a:ext cx="2771270" cy="433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ECEEC5-057D-A8D7-BA36-C1AF009EF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49" y="2530512"/>
            <a:ext cx="5146964" cy="759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B14BA2-3F26-C814-709D-1970D414D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36" y="4530950"/>
            <a:ext cx="6682416" cy="763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D21F2-F226-8AAE-32BD-FD4A9CA40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36" y="3473983"/>
            <a:ext cx="6572951" cy="758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B311DE-A8A3-DCD3-FDA1-72CDF8C43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249" y="5547615"/>
            <a:ext cx="7772400" cy="816824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0B4E07A4-4FB4-2F42-29CF-7788FEB484AB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91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59106947-11B1-4EF7-ABD6-28C27FCD0A8D}"/>
              </a:ext>
            </a:extLst>
          </p:cNvPr>
          <p:cNvSpPr/>
          <p:nvPr/>
        </p:nvSpPr>
        <p:spPr>
          <a:xfrm>
            <a:off x="140199" y="845335"/>
            <a:ext cx="6994893" cy="4017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We will usually choose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C8208-3333-8888-098F-1FDBC95D430D}"/>
              </a:ext>
            </a:extLst>
          </p:cNvPr>
          <p:cNvSpPr txBox="1"/>
          <p:nvPr/>
        </p:nvSpPr>
        <p:spPr>
          <a:xfrm>
            <a:off x="533185" y="3304772"/>
            <a:ext cx="8266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So for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node parameters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in the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 taking the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 baseline="30000" dirty="0">
                <a:solidFill>
                  <a:srgbClr val="000000"/>
                </a:solidFill>
                <a:latin typeface="Times New Roman"/>
              </a:rPr>
              <a:t>th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(last) element to be the “reference” element: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543D10-D7C0-05E1-F7D1-A9B531FD74B2}"/>
              </a:ext>
            </a:extLst>
          </p:cNvPr>
          <p:cNvSpPr txBox="1"/>
          <p:nvPr/>
        </p:nvSpPr>
        <p:spPr>
          <a:xfrm>
            <a:off x="4666393" y="2685053"/>
            <a:ext cx="2767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iagonal edge elements are equal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ECF237-1D29-7A2E-B312-19D20DF0CB7B}"/>
              </a:ext>
            </a:extLst>
          </p:cNvPr>
          <p:cNvSpPr txBox="1"/>
          <p:nvPr/>
        </p:nvSpPr>
        <p:spPr>
          <a:xfrm>
            <a:off x="4657713" y="2358481"/>
            <a:ext cx="2775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transposed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 edge elements are equal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F26979-188D-F525-7AED-E5349D5C5900}"/>
              </a:ext>
            </a:extLst>
          </p:cNvPr>
          <p:cNvSpPr txBox="1"/>
          <p:nvPr/>
        </p:nvSpPr>
        <p:spPr>
          <a:xfrm>
            <a:off x="4796260" y="1647405"/>
            <a:ext cx="26633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choose reference node and edge elements to eliminate parameter redundancy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732646-A5BE-1A95-EEA6-C78CADF8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359" y="1544139"/>
            <a:ext cx="2105071" cy="1437116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B827C4B6-3066-6590-EE0F-05D76ED465F8}"/>
              </a:ext>
            </a:extLst>
          </p:cNvPr>
          <p:cNvSpPr/>
          <p:nvPr/>
        </p:nvSpPr>
        <p:spPr>
          <a:xfrm rot="10800000">
            <a:off x="4353441" y="1568462"/>
            <a:ext cx="462812" cy="694108"/>
          </a:xfrm>
          <a:prstGeom prst="leftBrac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E3C0E8-6ABE-C4C5-4E17-9D7C4843025D}"/>
              </a:ext>
            </a:extLst>
          </p:cNvPr>
          <p:cNvCxnSpPr>
            <a:endCxn id="16" idx="1"/>
          </p:cNvCxnSpPr>
          <p:nvPr/>
        </p:nvCxnSpPr>
        <p:spPr>
          <a:xfrm>
            <a:off x="3771898" y="2508165"/>
            <a:ext cx="885815" cy="4205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E4AA85-0E32-DE0A-3ECD-9DB53ECAC306}"/>
              </a:ext>
            </a:extLst>
          </p:cNvPr>
          <p:cNvCxnSpPr/>
          <p:nvPr/>
        </p:nvCxnSpPr>
        <p:spPr>
          <a:xfrm>
            <a:off x="3771897" y="2852672"/>
            <a:ext cx="885815" cy="4205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B6C4E49-9451-E340-62D6-A30C602C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51" y="4334247"/>
            <a:ext cx="4866403" cy="1355640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12EAAFAF-AAE2-793B-734C-3B0FE9F921B8}"/>
              </a:ext>
            </a:extLst>
          </p:cNvPr>
          <p:cNvSpPr/>
          <p:nvPr/>
        </p:nvSpPr>
        <p:spPr>
          <a:xfrm>
            <a:off x="1239414" y="20512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36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7B1C8A-F8B8-1502-D128-0043C8228F93}"/>
              </a:ext>
            </a:extLst>
          </p:cNvPr>
          <p:cNvSpPr txBox="1"/>
          <p:nvPr/>
        </p:nvSpPr>
        <p:spPr>
          <a:xfrm>
            <a:off x="334643" y="788665"/>
            <a:ext cx="8837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a general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×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edge parameter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matrix in the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4A9427-1BD6-4FC3-E9D1-820A463320C4}"/>
              </a:ext>
            </a:extLst>
          </p:cNvPr>
          <p:cNvSpPr/>
          <p:nvPr/>
        </p:nvSpPr>
        <p:spPr>
          <a:xfrm>
            <a:off x="296697" y="1296065"/>
            <a:ext cx="2633996" cy="116649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A17CB7-24E2-7210-80E7-3D45EC6D4BD0}"/>
              </a:ext>
            </a:extLst>
          </p:cNvPr>
          <p:cNvSpPr/>
          <p:nvPr/>
        </p:nvSpPr>
        <p:spPr>
          <a:xfrm>
            <a:off x="3463634" y="2202871"/>
            <a:ext cx="457201" cy="27126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81D8F6-BE2C-9AB2-F6B8-B6335D2F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3" y="4178300"/>
            <a:ext cx="3514007" cy="1116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901F7B-BD77-B025-15EC-155878199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8" y="1350838"/>
            <a:ext cx="2478318" cy="15791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F1DE77C-1FEF-A7F3-C29C-87957B940E4A}"/>
              </a:ext>
            </a:extLst>
          </p:cNvPr>
          <p:cNvSpPr/>
          <p:nvPr/>
        </p:nvSpPr>
        <p:spPr>
          <a:xfrm>
            <a:off x="261971" y="4118716"/>
            <a:ext cx="2621799" cy="123576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55CFC2-D9FC-621F-2B2E-8ED5980EB5D3}"/>
              </a:ext>
            </a:extLst>
          </p:cNvPr>
          <p:cNvSpPr/>
          <p:nvPr/>
        </p:nvSpPr>
        <p:spPr>
          <a:xfrm>
            <a:off x="294154" y="2522920"/>
            <a:ext cx="2633996" cy="46187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9B066B-7DAB-BBE7-4415-C422B361ECE8}"/>
              </a:ext>
            </a:extLst>
          </p:cNvPr>
          <p:cNvSpPr/>
          <p:nvPr/>
        </p:nvSpPr>
        <p:spPr>
          <a:xfrm>
            <a:off x="2939190" y="4107141"/>
            <a:ext cx="981645" cy="123576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3F44F-7C7A-02AE-11B7-2D99E4DA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413" y="1335350"/>
            <a:ext cx="2820293" cy="157918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0D007D-9859-DF08-0A47-48B3A4F4868B}"/>
              </a:ext>
            </a:extLst>
          </p:cNvPr>
          <p:cNvCxnSpPr>
            <a:cxnSpLocks/>
          </p:cNvCxnSpPr>
          <p:nvPr/>
        </p:nvCxnSpPr>
        <p:spPr>
          <a:xfrm flipV="1">
            <a:off x="6996545" y="2169331"/>
            <a:ext cx="0" cy="1141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E15089-4581-4499-3316-DB5F6EAB4691}"/>
              </a:ext>
            </a:extLst>
          </p:cNvPr>
          <p:cNvCxnSpPr>
            <a:cxnSpLocks/>
          </p:cNvCxnSpPr>
          <p:nvPr/>
        </p:nvCxnSpPr>
        <p:spPr>
          <a:xfrm flipH="1" flipV="1">
            <a:off x="7989230" y="1981200"/>
            <a:ext cx="434334" cy="1108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AB8E29-B3B5-B7EA-1D3A-78E6DA3478E1}"/>
              </a:ext>
            </a:extLst>
          </p:cNvPr>
          <p:cNvSpPr txBox="1"/>
          <p:nvPr/>
        </p:nvSpPr>
        <p:spPr>
          <a:xfrm>
            <a:off x="5859950" y="3255816"/>
            <a:ext cx="1746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re-scaled symmetric matrix, 0s in lower left and upper right corners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7456B2-3BB9-910D-CB45-B58976BB6A2E}"/>
              </a:ext>
            </a:extLst>
          </p:cNvPr>
          <p:cNvSpPr txBox="1"/>
          <p:nvPr/>
        </p:nvSpPr>
        <p:spPr>
          <a:xfrm>
            <a:off x="8039962" y="3023079"/>
            <a:ext cx="107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equal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F72E8B-D2E4-AA75-553E-AED1A8B01242}"/>
              </a:ext>
            </a:extLst>
          </p:cNvPr>
          <p:cNvCxnSpPr>
            <a:cxnSpLocks/>
          </p:cNvCxnSpPr>
          <p:nvPr/>
        </p:nvCxnSpPr>
        <p:spPr>
          <a:xfrm flipH="1" flipV="1">
            <a:off x="3752359" y="2490158"/>
            <a:ext cx="348586" cy="765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58BE52-E4AC-3DC7-5411-037DE123AEDE}"/>
              </a:ext>
            </a:extLst>
          </p:cNvPr>
          <p:cNvSpPr txBox="1"/>
          <p:nvPr/>
        </p:nvSpPr>
        <p:spPr>
          <a:xfrm>
            <a:off x="3491343" y="3203535"/>
            <a:ext cx="2531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as reference bottom left element of symmetric matrix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091D98-F275-BBE5-D4CC-BF77597A62B7}"/>
              </a:ext>
            </a:extLst>
          </p:cNvPr>
          <p:cNvCxnSpPr>
            <a:cxnSpLocks/>
          </p:cNvCxnSpPr>
          <p:nvPr/>
        </p:nvCxnSpPr>
        <p:spPr>
          <a:xfrm flipV="1">
            <a:off x="7989230" y="2740283"/>
            <a:ext cx="0" cy="1005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E871D78-17EE-22C6-6BB9-9EBE353B9057}"/>
              </a:ext>
            </a:extLst>
          </p:cNvPr>
          <p:cNvSpPr txBox="1"/>
          <p:nvPr/>
        </p:nvSpPr>
        <p:spPr>
          <a:xfrm>
            <a:off x="7370177" y="3701836"/>
            <a:ext cx="1705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part, just indexed sequentially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5E4F5EB-B219-6FBD-68D2-74C3F9EE0289}"/>
              </a:ext>
            </a:extLst>
          </p:cNvPr>
          <p:cNvCxnSpPr>
            <a:cxnSpLocks/>
          </p:cNvCxnSpPr>
          <p:nvPr/>
        </p:nvCxnSpPr>
        <p:spPr>
          <a:xfrm flipV="1">
            <a:off x="83141" y="1843279"/>
            <a:ext cx="207819" cy="11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662B5D3-206E-61D9-746B-DB792259D9F5}"/>
              </a:ext>
            </a:extLst>
          </p:cNvPr>
          <p:cNvSpPr txBox="1"/>
          <p:nvPr/>
        </p:nvSpPr>
        <p:spPr>
          <a:xfrm>
            <a:off x="-27710" y="3069854"/>
            <a:ext cx="2531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symmetric matrix part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E65565-7374-313C-C6C2-BCA57F051A87}"/>
              </a:ext>
            </a:extLst>
          </p:cNvPr>
          <p:cNvSpPr txBox="1"/>
          <p:nvPr/>
        </p:nvSpPr>
        <p:spPr>
          <a:xfrm>
            <a:off x="964240" y="3340336"/>
            <a:ext cx="215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 with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951B98-E03B-0412-2C7D-7B6849229A62}"/>
              </a:ext>
            </a:extLst>
          </p:cNvPr>
          <p:cNvCxnSpPr>
            <a:cxnSpLocks/>
          </p:cNvCxnSpPr>
          <p:nvPr/>
        </p:nvCxnSpPr>
        <p:spPr>
          <a:xfrm flipV="1">
            <a:off x="2466125" y="3048624"/>
            <a:ext cx="0" cy="320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45C7AE-C1C8-8C0E-B16E-DA1E546C3E62}"/>
              </a:ext>
            </a:extLst>
          </p:cNvPr>
          <p:cNvCxnSpPr>
            <a:cxnSpLocks/>
          </p:cNvCxnSpPr>
          <p:nvPr/>
        </p:nvCxnSpPr>
        <p:spPr>
          <a:xfrm flipV="1">
            <a:off x="83141" y="1851287"/>
            <a:ext cx="0" cy="131555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46CB3C-2CA4-D544-0946-E0313EA71A65}"/>
              </a:ext>
            </a:extLst>
          </p:cNvPr>
          <p:cNvCxnSpPr>
            <a:cxnSpLocks/>
          </p:cNvCxnSpPr>
          <p:nvPr/>
        </p:nvCxnSpPr>
        <p:spPr>
          <a:xfrm flipV="1">
            <a:off x="69303" y="4628484"/>
            <a:ext cx="207819" cy="11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41E576-4FA2-8D6C-4D37-6DCA45A1A981}"/>
              </a:ext>
            </a:extLst>
          </p:cNvPr>
          <p:cNvCxnSpPr>
            <a:cxnSpLocks/>
          </p:cNvCxnSpPr>
          <p:nvPr/>
        </p:nvCxnSpPr>
        <p:spPr>
          <a:xfrm flipV="1">
            <a:off x="83141" y="3312626"/>
            <a:ext cx="0" cy="131555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248F34-C253-835F-4919-544D2E27969C}"/>
              </a:ext>
            </a:extLst>
          </p:cNvPr>
          <p:cNvSpPr txBox="1"/>
          <p:nvPr/>
        </p:nvSpPr>
        <p:spPr>
          <a:xfrm>
            <a:off x="739581" y="3745829"/>
            <a:ext cx="215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 with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CD1E41-4C1B-939B-A6D2-5EC92AB73EC5}"/>
              </a:ext>
            </a:extLst>
          </p:cNvPr>
          <p:cNvCxnSpPr>
            <a:cxnSpLocks/>
          </p:cNvCxnSpPr>
          <p:nvPr/>
        </p:nvCxnSpPr>
        <p:spPr>
          <a:xfrm>
            <a:off x="2834176" y="3928838"/>
            <a:ext cx="445028" cy="110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1F292E33-D973-B8C6-34C2-DEFD34636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451" y="1337807"/>
            <a:ext cx="3012295" cy="16439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2E029E-9DFF-C96B-6D43-5AA5FBE89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167" y="5611766"/>
            <a:ext cx="3886194" cy="11658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1924A54-AEC9-2E40-020D-CA7ACF144D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231" y="4526789"/>
            <a:ext cx="3886195" cy="112371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AE81DC3-27E0-2EF0-4825-6E56516EC34D}"/>
              </a:ext>
            </a:extLst>
          </p:cNvPr>
          <p:cNvSpPr/>
          <p:nvPr/>
        </p:nvSpPr>
        <p:spPr>
          <a:xfrm>
            <a:off x="5336751" y="5411451"/>
            <a:ext cx="457201" cy="27126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76F239-12C5-9FA4-B947-23B6D7CAAE78}"/>
              </a:ext>
            </a:extLst>
          </p:cNvPr>
          <p:cNvCxnSpPr>
            <a:cxnSpLocks/>
          </p:cNvCxnSpPr>
          <p:nvPr/>
        </p:nvCxnSpPr>
        <p:spPr>
          <a:xfrm>
            <a:off x="4584823" y="3770108"/>
            <a:ext cx="788976" cy="1572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1DE76D1-5547-07F0-416E-3BBAB8A0514B}"/>
              </a:ext>
            </a:extLst>
          </p:cNvPr>
          <p:cNvCxnSpPr>
            <a:cxnSpLocks/>
          </p:cNvCxnSpPr>
          <p:nvPr/>
        </p:nvCxnSpPr>
        <p:spPr>
          <a:xfrm flipH="1" flipV="1">
            <a:off x="2806466" y="6250115"/>
            <a:ext cx="2238322" cy="327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BF800C9-BE81-4166-B400-3C021E876444}"/>
              </a:ext>
            </a:extLst>
          </p:cNvPr>
          <p:cNvSpPr txBox="1"/>
          <p:nvPr/>
        </p:nvSpPr>
        <p:spPr>
          <a:xfrm>
            <a:off x="5042338" y="6342491"/>
            <a:ext cx="107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equal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8DD4188-13F1-D431-FA3B-1D5A3BFF100B}"/>
              </a:ext>
            </a:extLst>
          </p:cNvPr>
          <p:cNvCxnSpPr>
            <a:cxnSpLocks/>
          </p:cNvCxnSpPr>
          <p:nvPr/>
        </p:nvCxnSpPr>
        <p:spPr>
          <a:xfrm>
            <a:off x="8455780" y="4197346"/>
            <a:ext cx="0" cy="348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FA3E607-3D4D-7D7A-A4ED-31F44B28A5DC}"/>
              </a:ext>
            </a:extLst>
          </p:cNvPr>
          <p:cNvCxnSpPr>
            <a:cxnSpLocks/>
          </p:cNvCxnSpPr>
          <p:nvPr/>
        </p:nvCxnSpPr>
        <p:spPr>
          <a:xfrm flipH="1">
            <a:off x="3574472" y="3771110"/>
            <a:ext cx="2340898" cy="1921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B159F59-B6DF-C5E0-D110-8207BC694C6B}"/>
              </a:ext>
            </a:extLst>
          </p:cNvPr>
          <p:cNvSpPr txBox="1"/>
          <p:nvPr/>
        </p:nvSpPr>
        <p:spPr>
          <a:xfrm>
            <a:off x="6054357" y="5776146"/>
            <a:ext cx="3034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deal for flexible parameterization scheme except diagonal elements need not be equal.</a:t>
            </a:r>
          </a:p>
        </p:txBody>
      </p:sp>
      <p:sp>
        <p:nvSpPr>
          <p:cNvPr id="73" name="CustomShape 3">
            <a:extLst>
              <a:ext uri="{FF2B5EF4-FFF2-40B4-BE49-F238E27FC236}">
                <a16:creationId xmlns:a16="http://schemas.microsoft.com/office/drawing/2014/main" id="{00F7CB2F-7798-D365-36B2-990BC8C97E86}"/>
              </a:ext>
            </a:extLst>
          </p:cNvPr>
          <p:cNvSpPr/>
          <p:nvPr/>
        </p:nvSpPr>
        <p:spPr>
          <a:xfrm>
            <a:off x="1239414" y="1356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0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 animBg="1"/>
      <p:bldP spid="19" grpId="0" animBg="1"/>
      <p:bldP spid="25" grpId="0"/>
      <p:bldP spid="26" grpId="0"/>
      <p:bldP spid="28" grpId="0"/>
      <p:bldP spid="31" grpId="0"/>
      <p:bldP spid="34" grpId="0"/>
      <p:bldP spid="35" grpId="0"/>
      <p:bldP spid="46" grpId="0"/>
      <p:bldP spid="56" grpId="0" animBg="1"/>
      <p:bldP spid="61" grpId="0"/>
      <p:bldP spid="7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8A8CC4-64AF-83C9-5A2A-0C8AE4CF2905}"/>
              </a:ext>
            </a:extLst>
          </p:cNvPr>
          <p:cNvSpPr txBox="1"/>
          <p:nvPr/>
        </p:nvSpPr>
        <p:spPr>
          <a:xfrm>
            <a:off x="480350" y="736314"/>
            <a:ext cx="8466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So, in the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standard parameterization the edge matrices in general are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DD501-2077-F320-278C-03618B8E5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16" y="1686506"/>
            <a:ext cx="2478318" cy="1579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D5410-5E92-232C-524C-8EF27CF02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98" y="1671018"/>
            <a:ext cx="2820293" cy="1579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054FE-E3C3-6E80-2B3B-696CD497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3" y="4259325"/>
            <a:ext cx="3514007" cy="111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EDB8CC-D1E8-4232-F165-02B465FD3BA6}"/>
              </a:ext>
            </a:extLst>
          </p:cNvPr>
          <p:cNvSpPr txBox="1"/>
          <p:nvPr/>
        </p:nvSpPr>
        <p:spPr>
          <a:xfrm>
            <a:off x="7222602" y="217621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&gt; 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C4B7DF-ECA0-01FD-1490-7383CA43F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159" y="4259325"/>
            <a:ext cx="3701005" cy="11103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C706A4-A433-B618-D6DC-A60FEF22E7D3}"/>
              </a:ext>
            </a:extLst>
          </p:cNvPr>
          <p:cNvSpPr txBox="1"/>
          <p:nvPr/>
        </p:nvSpPr>
        <p:spPr>
          <a:xfrm>
            <a:off x="7826056" y="467611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&lt; n</a:t>
            </a:r>
          </a:p>
        </p:txBody>
      </p:sp>
      <p:sp>
        <p:nvSpPr>
          <p:cNvPr id="13" name="CustomShape 3">
            <a:extLst>
              <a:ext uri="{FF2B5EF4-FFF2-40B4-BE49-F238E27FC236}">
                <a16:creationId xmlns:a16="http://schemas.microsoft.com/office/drawing/2014/main" id="{F0F3A3F9-5642-1178-9EF3-AE739D45DB8A}"/>
              </a:ext>
            </a:extLst>
          </p:cNvPr>
          <p:cNvSpPr/>
          <p:nvPr/>
        </p:nvSpPr>
        <p:spPr>
          <a:xfrm>
            <a:off x="1239414" y="112530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5851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9D9C-DFF5-83CE-6425-CB65B49B4C89}"/>
              </a:ext>
            </a:extLst>
          </p:cNvPr>
          <p:cNvSpPr txBox="1"/>
          <p:nvPr/>
        </p:nvSpPr>
        <p:spPr>
          <a:xfrm>
            <a:off x="480350" y="736314"/>
            <a:ext cx="8466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slightly more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we allow the freedom for the diagonal elements of the edge matrices to not be equal:</a:t>
            </a:r>
            <a:endParaRPr lang="en-US" sz="2000" dirty="0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75D63A17-FDAC-C6F5-F245-D67D53E4FBF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098937" y="880487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61E2C1-7174-26D0-0DC6-5E5B1A457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42" y="1113407"/>
            <a:ext cx="1426008" cy="286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02E502-3A91-DEFA-1B5C-2977F14FEBCB}"/>
              </a:ext>
            </a:extLst>
          </p:cNvPr>
          <p:cNvSpPr txBox="1"/>
          <p:nvPr/>
        </p:nvSpPr>
        <p:spPr>
          <a:xfrm>
            <a:off x="480350" y="5971216"/>
            <a:ext cx="8266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ode parameters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flexible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are the same as in the standard parameterization.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61D016-761A-06D2-E893-C4F6199CE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01" y="4133014"/>
            <a:ext cx="3514007" cy="111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B95A7-BDA4-6051-4815-E89D10760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603" y="1777252"/>
            <a:ext cx="2478318" cy="15791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11295A-0011-8160-C17B-9D082B7E3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408" y="1777252"/>
            <a:ext cx="2820613" cy="1579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B3BA9A-76A5-6220-C5B9-6D6148D08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873" y="4114369"/>
            <a:ext cx="3869357" cy="11468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4DDF86-EEFA-772C-2926-8B2BDBDA270D}"/>
              </a:ext>
            </a:extLst>
          </p:cNvPr>
          <p:cNvSpPr txBox="1"/>
          <p:nvPr/>
        </p:nvSpPr>
        <p:spPr>
          <a:xfrm>
            <a:off x="7511970" y="217621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&gt;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5F2C-79FD-005D-6EB8-323D866732ED}"/>
              </a:ext>
            </a:extLst>
          </p:cNvPr>
          <p:cNvSpPr txBox="1"/>
          <p:nvPr/>
        </p:nvSpPr>
        <p:spPr>
          <a:xfrm>
            <a:off x="7953378" y="467611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&lt; n</a:t>
            </a:r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6ED704AC-CCFC-7581-3FBE-5464A999AAD5}"/>
              </a:ext>
            </a:extLst>
          </p:cNvPr>
          <p:cNvSpPr/>
          <p:nvPr/>
        </p:nvSpPr>
        <p:spPr>
          <a:xfrm>
            <a:off x="1239414" y="77807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6957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2322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2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Markov Random Field Notes</a:t>
            </a:r>
          </a:p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latin typeface="Calibri"/>
              </a:rPr>
              <a:t>A Little </a:t>
            </a: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Theory and Lots of Computation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2"/>
          <p:cNvSpPr/>
          <p:nvPr/>
        </p:nvSpPr>
        <p:spPr>
          <a:xfrm>
            <a:off x="355734" y="706606"/>
            <a:ext cx="5477030" cy="8044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for an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-like model then looks like: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59C23-D848-19E3-1FB0-73A6682E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668" y="911917"/>
            <a:ext cx="1512596" cy="837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5C010A-ED9C-9F7D-2F6B-3D8E67919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4" y="3767762"/>
            <a:ext cx="8185838" cy="542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74A037-00E4-4CF6-857A-139AB1CB4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750" y="2445976"/>
            <a:ext cx="3146146" cy="554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3A333B-3A7F-39E5-14B4-F811427C6CF0}"/>
              </a:ext>
            </a:extLst>
          </p:cNvPr>
          <p:cNvSpPr txBox="1"/>
          <p:nvPr/>
        </p:nvSpPr>
        <p:spPr>
          <a:xfrm>
            <a:off x="670310" y="1848269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For node parameters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1F6A71-4928-7B8B-C962-6BC8EACBCF9C}"/>
              </a:ext>
            </a:extLst>
          </p:cNvPr>
          <p:cNvSpPr txBox="1"/>
          <p:nvPr/>
        </p:nvSpPr>
        <p:spPr>
          <a:xfrm>
            <a:off x="670310" y="3215953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parameters:</a:t>
            </a:r>
            <a:endParaRPr lang="en-US" sz="2000" dirty="0"/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ADB996D4-E530-8E6E-1E91-E043518AA8E3}"/>
              </a:ext>
            </a:extLst>
          </p:cNvPr>
          <p:cNvSpPr/>
          <p:nvPr/>
        </p:nvSpPr>
        <p:spPr>
          <a:xfrm>
            <a:off x="1898280" y="6374176"/>
            <a:ext cx="612072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Note again the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w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are determined </a:t>
            </a:r>
            <a:r>
              <a:rPr lang="en-US" sz="18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relative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to the 0-terms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76A50631-EE9B-2DEE-BED2-E4EB2227E7C1}"/>
              </a:ext>
            </a:extLst>
          </p:cNvPr>
          <p:cNvSpPr/>
          <p:nvPr/>
        </p:nvSpPr>
        <p:spPr>
          <a:xfrm>
            <a:off x="355734" y="4623438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966D7F60-E1DC-D314-6DFE-95541D90B34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149819" y="4810804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598A-B82F-1EC7-236A-0A14A6EBA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572" y="5617411"/>
            <a:ext cx="3476853" cy="544040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61C009C3-2157-4767-0BDD-05819B19A872}"/>
              </a:ext>
            </a:extLst>
          </p:cNvPr>
          <p:cNvSpPr/>
          <p:nvPr/>
        </p:nvSpPr>
        <p:spPr>
          <a:xfrm>
            <a:off x="1239414" y="77807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314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6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292273" y="1011412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popular parameterization is </a:t>
            </a:r>
            <a:r>
              <a:rPr lang="en-US" sz="2000" i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parameterization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it’s equivalent to the standard parameterization: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5C66E8-A749-2DA1-E92B-FC4E6F47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07" y="6229452"/>
            <a:ext cx="2702202" cy="4556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28E255-F3FF-E745-7EA1-A20397F64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553" y="4578983"/>
            <a:ext cx="5023487" cy="504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E13759-51EF-4B4E-53F1-872EBF002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741" y="3332694"/>
            <a:ext cx="2943348" cy="4724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B417EC-AD79-32AB-C326-8287F8525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492" y="6229452"/>
            <a:ext cx="1833072" cy="4704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A15589-5293-0A7D-29D1-C0DEFE9D5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432" y="1834565"/>
            <a:ext cx="2000959" cy="8128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8A3DBD-AEAB-3F28-A0F7-23D74D4E87D2}"/>
              </a:ext>
            </a:extLst>
          </p:cNvPr>
          <p:cNvSpPr txBox="1"/>
          <p:nvPr/>
        </p:nvSpPr>
        <p:spPr>
          <a:xfrm>
            <a:off x="572700" y="2760397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node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6E95BB-456E-16E4-885C-EECA0FD6A110}"/>
              </a:ext>
            </a:extLst>
          </p:cNvPr>
          <p:cNvSpPr txBox="1"/>
          <p:nvPr/>
        </p:nvSpPr>
        <p:spPr>
          <a:xfrm>
            <a:off x="572697" y="3904444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BCA3F60-03D6-4626-1F0E-E3085CECA14E}"/>
              </a:ext>
            </a:extLst>
          </p:cNvPr>
          <p:cNvSpPr/>
          <p:nvPr/>
        </p:nvSpPr>
        <p:spPr>
          <a:xfrm>
            <a:off x="572696" y="5310540"/>
            <a:ext cx="8484215" cy="769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If all the node parameters are the same and all the edge parameters are the same, we recover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Ising’s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original parameterization from statistical mechanics: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B6B10F61-AA7B-5392-A7FA-ADA8F7617690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3094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>
            <a:extLst>
              <a:ext uri="{FF2B5EF4-FFF2-40B4-BE49-F238E27FC236}">
                <a16:creationId xmlns:a16="http://schemas.microsoft.com/office/drawing/2014/main" id="{DEBE6CC7-92D0-9AFB-356A-A977EB56CDF9}"/>
              </a:ext>
            </a:extLst>
          </p:cNvPr>
          <p:cNvSpPr/>
          <p:nvPr/>
        </p:nvSpPr>
        <p:spPr>
          <a:xfrm>
            <a:off x="355734" y="957107"/>
            <a:ext cx="8197957" cy="8608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A concrete example of a Potts-like model 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looks like: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2DDA759A-53F6-EE4A-7654-EFAFADDAF608}"/>
              </a:ext>
            </a:extLst>
          </p:cNvPr>
          <p:cNvSpPr/>
          <p:nvPr/>
        </p:nvSpPr>
        <p:spPr>
          <a:xfrm>
            <a:off x="355734" y="4623438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i="1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spc="-1" baseline="-25000" dirty="0">
                <a:solidFill>
                  <a:srgbClr val="000000"/>
                </a:solidFill>
                <a:latin typeface="Times New Roman"/>
              </a:rPr>
              <a:t>33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ACD08B8-F415-F3DA-3E3A-66B4639AA79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15094" y="4810804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42C20E-84B6-10E8-BF96-A72E174A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12" y="1970513"/>
            <a:ext cx="1989399" cy="8507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4C41C1-1463-EEB3-95F5-05843535E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34" y="3482774"/>
            <a:ext cx="7772400" cy="8768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90DDFA-FB67-1EDA-D564-D982244EA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434" y="5616616"/>
            <a:ext cx="7772400" cy="876886"/>
          </a:xfrm>
          <a:prstGeom prst="rect">
            <a:avLst/>
          </a:prstGeom>
        </p:spPr>
      </p:pic>
      <p:sp>
        <p:nvSpPr>
          <p:cNvPr id="19" name="CustomShape 3">
            <a:extLst>
              <a:ext uri="{FF2B5EF4-FFF2-40B4-BE49-F238E27FC236}">
                <a16:creationId xmlns:a16="http://schemas.microsoft.com/office/drawing/2014/main" id="{F51A7960-5571-AF07-FDEC-A606DE33AE81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219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893508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-like model as a reference, under these parameterizations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2547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42" y="1913656"/>
            <a:ext cx="2771270" cy="4335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203A44-6D75-DF98-4E6B-0902108D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73" y="2649370"/>
            <a:ext cx="5801199" cy="512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491E00-598D-7DFA-851B-A2D33BC511B0}"/>
              </a:ext>
            </a:extLst>
          </p:cNvPr>
          <p:cNvSpPr txBox="1"/>
          <p:nvPr/>
        </p:nvSpPr>
        <p:spPr>
          <a:xfrm>
            <a:off x="6044380" y="359826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4F970F-CDB1-C226-9A8A-803A7790629F}"/>
              </a:ext>
            </a:extLst>
          </p:cNvPr>
          <p:cNvSpPr txBox="1"/>
          <p:nvPr/>
        </p:nvSpPr>
        <p:spPr>
          <a:xfrm>
            <a:off x="6044379" y="4499288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6857B-66F2-FA3C-9CDD-E328FFF2CBB1}"/>
              </a:ext>
            </a:extLst>
          </p:cNvPr>
          <p:cNvSpPr txBox="1"/>
          <p:nvPr/>
        </p:nvSpPr>
        <p:spPr>
          <a:xfrm>
            <a:off x="6023879" y="538084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3DF069-1905-9030-0140-5F30A4C84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973" y="3542062"/>
            <a:ext cx="3950000" cy="512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E35376-9C8B-36EC-DFE8-469DA33A2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973" y="4380925"/>
            <a:ext cx="3758878" cy="507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60EE98-B1E7-124E-4352-A49BC1B3D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1701" y="5249774"/>
            <a:ext cx="3758878" cy="488093"/>
          </a:xfrm>
          <a:prstGeom prst="rect">
            <a:avLst/>
          </a:prstGeom>
        </p:spPr>
      </p:pic>
      <p:sp>
        <p:nvSpPr>
          <p:cNvPr id="15" name="CustomShape 3">
            <a:extLst>
              <a:ext uri="{FF2B5EF4-FFF2-40B4-BE49-F238E27FC236}">
                <a16:creationId xmlns:a16="http://schemas.microsoft.com/office/drawing/2014/main" id="{99845C5F-8CF0-3579-057D-5B8F0E1A218B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469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BA485F0-6990-EED0-DC60-65FEC6398A3F}"/>
              </a:ext>
            </a:extLst>
          </p:cNvPr>
          <p:cNvSpPr/>
          <p:nvPr/>
        </p:nvSpPr>
        <p:spPr>
          <a:xfrm>
            <a:off x="563510" y="893511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Potts-like model as a reference, under these parameterizations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E4279F-BE92-9716-2A05-F21059AA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" y="1603915"/>
            <a:ext cx="2771270" cy="433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412300-1AE8-0A76-2757-82253276277D}"/>
              </a:ext>
            </a:extLst>
          </p:cNvPr>
          <p:cNvSpPr txBox="1"/>
          <p:nvPr/>
        </p:nvSpPr>
        <p:spPr>
          <a:xfrm>
            <a:off x="6808311" y="3505662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24DBB-E21E-735D-4329-EAC6BE59BE1F}"/>
              </a:ext>
            </a:extLst>
          </p:cNvPr>
          <p:cNvSpPr txBox="1"/>
          <p:nvPr/>
        </p:nvSpPr>
        <p:spPr>
          <a:xfrm>
            <a:off x="6808310" y="4718753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07F69-AADB-1A20-6588-6ED0E7825F19}"/>
              </a:ext>
            </a:extLst>
          </p:cNvPr>
          <p:cNvSpPr txBox="1"/>
          <p:nvPr/>
        </p:nvSpPr>
        <p:spPr>
          <a:xfrm>
            <a:off x="6787810" y="601745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F8B72C-EAC3-CAFF-721F-47FDACC09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90" y="2095012"/>
            <a:ext cx="8313116" cy="9606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41E876-0F80-88E4-EAAC-05CBE8E6E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90" y="3143122"/>
            <a:ext cx="5784449" cy="1083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C7567D-ADCC-33E7-60FE-03B108B0D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90" y="4330116"/>
            <a:ext cx="5628946" cy="1092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BD3E91-DA1B-49B7-A6C6-70ED9FEF8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69" y="5624735"/>
            <a:ext cx="5639967" cy="1094817"/>
          </a:xfrm>
          <a:prstGeom prst="rect">
            <a:avLst/>
          </a:prstGeom>
        </p:spPr>
      </p:pic>
      <p:sp>
        <p:nvSpPr>
          <p:cNvPr id="20" name="CustomShape 3">
            <a:extLst>
              <a:ext uri="{FF2B5EF4-FFF2-40B4-BE49-F238E27FC236}">
                <a16:creationId xmlns:a16="http://schemas.microsoft.com/office/drawing/2014/main" id="{371B9F06-D06F-EB7C-E65C-0DB651CDFE33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265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8DD68-F2E9-075D-9E0F-CBDE31851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88" y="2307079"/>
            <a:ext cx="7772400" cy="816824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E81BC22E-7F37-E66E-93A1-BBAA74A245E9}"/>
              </a:ext>
            </a:extLst>
          </p:cNvPr>
          <p:cNvSpPr/>
          <p:nvPr/>
        </p:nvSpPr>
        <p:spPr>
          <a:xfrm>
            <a:off x="563510" y="893511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Potts-like model with unequal node state space dimensions as a reference,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BBF98-C19E-8B30-DD00-CF3157DB6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3" y="1731240"/>
            <a:ext cx="2771270" cy="433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ECE285-363E-1F73-939D-B3B01F9066D1}"/>
              </a:ext>
            </a:extLst>
          </p:cNvPr>
          <p:cNvSpPr txBox="1"/>
          <p:nvPr/>
        </p:nvSpPr>
        <p:spPr>
          <a:xfrm>
            <a:off x="6808311" y="3563537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71DDB-D304-5EBF-1617-367D004AC954}"/>
              </a:ext>
            </a:extLst>
          </p:cNvPr>
          <p:cNvSpPr txBox="1"/>
          <p:nvPr/>
        </p:nvSpPr>
        <p:spPr>
          <a:xfrm>
            <a:off x="6808310" y="4637734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C85FB-9B8F-02DF-E679-02490D90FB30}"/>
              </a:ext>
            </a:extLst>
          </p:cNvPr>
          <p:cNvSpPr txBox="1"/>
          <p:nvPr/>
        </p:nvSpPr>
        <p:spPr>
          <a:xfrm>
            <a:off x="6787810" y="5751234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20DBAE6E-89DB-69F4-8B7F-451E77F27307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85DFC4-1E4F-2B1C-9624-17A281BB4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88" y="3303802"/>
            <a:ext cx="5541380" cy="848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45CDC7-BA5F-8B0B-9577-A8254FC73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88" y="4378234"/>
            <a:ext cx="5154494" cy="823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347508-370D-2ED2-3222-E2AED413D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88" y="5427470"/>
            <a:ext cx="5276782" cy="84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3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765000"/>
            <a:ext cx="7619760" cy="8096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For some joint probability distribution over a set of variables*                                    ,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Picture 4"/>
          <p:cNvPicPr/>
          <p:nvPr/>
        </p:nvPicPr>
        <p:blipFill>
          <a:blip r:embed="rId2"/>
          <a:stretch/>
        </p:blipFill>
        <p:spPr>
          <a:xfrm>
            <a:off x="2253617" y="1131730"/>
            <a:ext cx="2597040" cy="33300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699480" y="1673568"/>
            <a:ext cx="821664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i="1" u="sng" strike="noStrike" spc="-1" dirty="0">
                <a:solidFill>
                  <a:srgbClr val="000000"/>
                </a:solidFill>
                <a:latin typeface="Times New Roman"/>
              </a:rPr>
              <a:t>dependencies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between the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can be represented as a graph.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 example for a 5-variable distribution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 rot="2153579">
            <a:off x="3670101" y="25968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0" name="CustomShape 6"/>
          <p:cNvSpPr/>
          <p:nvPr/>
        </p:nvSpPr>
        <p:spPr>
          <a:xfrm rot="21596190">
            <a:off x="3776094" y="2477496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2" name="CustomShape 8"/>
          <p:cNvSpPr/>
          <p:nvPr/>
        </p:nvSpPr>
        <p:spPr>
          <a:xfrm rot="2153579">
            <a:off x="5130499" y="3611578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3" name="CustomShape 9"/>
          <p:cNvSpPr/>
          <p:nvPr/>
        </p:nvSpPr>
        <p:spPr>
          <a:xfrm rot="21596190">
            <a:off x="5274568" y="355845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04" name="CustomShape 10"/>
          <p:cNvSpPr/>
          <p:nvPr/>
        </p:nvSpPr>
        <p:spPr>
          <a:xfrm rot="2153579">
            <a:off x="4496760" y="3371394"/>
            <a:ext cx="911644" cy="9581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CustomShape 12"/>
          <p:cNvSpPr/>
          <p:nvPr/>
        </p:nvSpPr>
        <p:spPr>
          <a:xfrm rot="2153579">
            <a:off x="2108830" y="36171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7" name="CustomShape 13"/>
          <p:cNvSpPr/>
          <p:nvPr/>
        </p:nvSpPr>
        <p:spPr>
          <a:xfrm rot="21596190">
            <a:off x="2232890" y="355304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9" name="CustomShape 15"/>
          <p:cNvSpPr/>
          <p:nvPr/>
        </p:nvSpPr>
        <p:spPr>
          <a:xfrm rot="2153579">
            <a:off x="4671671" y="532324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0" name="CustomShape 16"/>
          <p:cNvSpPr/>
          <p:nvPr/>
        </p:nvSpPr>
        <p:spPr>
          <a:xfrm rot="21596190">
            <a:off x="4749465" y="5285344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2" name="CustomShape 18"/>
          <p:cNvSpPr/>
          <p:nvPr/>
        </p:nvSpPr>
        <p:spPr>
          <a:xfrm rot="2153579">
            <a:off x="2672564" y="542739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3" name="CustomShape 19"/>
          <p:cNvSpPr/>
          <p:nvPr/>
        </p:nvSpPr>
        <p:spPr>
          <a:xfrm rot="21596190">
            <a:off x="2745322" y="5335780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4" name="CustomShape 20"/>
          <p:cNvSpPr/>
          <p:nvPr/>
        </p:nvSpPr>
        <p:spPr>
          <a:xfrm rot="2153579" flipV="1">
            <a:off x="3149042" y="2949350"/>
            <a:ext cx="281099" cy="97389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5" name="CustomShape 21"/>
          <p:cNvSpPr>
            <a:spLocks noChangeAspect="1"/>
          </p:cNvSpPr>
          <p:nvPr/>
        </p:nvSpPr>
        <p:spPr>
          <a:xfrm rot="2153579" flipH="1" flipV="1">
            <a:off x="5349154" y="4558757"/>
            <a:ext cx="365760" cy="8388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6" name="CustomShape 22"/>
          <p:cNvSpPr/>
          <p:nvPr/>
        </p:nvSpPr>
        <p:spPr>
          <a:xfrm rot="2153579">
            <a:off x="2428274" y="4680171"/>
            <a:ext cx="791955" cy="59988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7" name="CustomShape 23"/>
          <p:cNvSpPr/>
          <p:nvPr/>
        </p:nvSpPr>
        <p:spPr>
          <a:xfrm rot="2153579" flipH="1">
            <a:off x="3682869" y="5504943"/>
            <a:ext cx="881096" cy="65593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Line 24"/>
          <p:cNvSpPr/>
          <p:nvPr/>
        </p:nvSpPr>
        <p:spPr>
          <a:xfrm rot="2153579">
            <a:off x="3589328" y="3903937"/>
            <a:ext cx="1685894" cy="1218209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9" name="Line 25"/>
          <p:cNvSpPr/>
          <p:nvPr/>
        </p:nvSpPr>
        <p:spPr>
          <a:xfrm rot="2153579" flipH="1">
            <a:off x="3234051" y="3476482"/>
            <a:ext cx="1696157" cy="124071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0" name="Line 26"/>
          <p:cNvSpPr/>
          <p:nvPr/>
        </p:nvSpPr>
        <p:spPr>
          <a:xfrm rot="2153579">
            <a:off x="3446387" y="3500886"/>
            <a:ext cx="606032" cy="202963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1" name="Line 27"/>
          <p:cNvSpPr/>
          <p:nvPr/>
        </p:nvSpPr>
        <p:spPr>
          <a:xfrm rot="2153579" flipH="1">
            <a:off x="3980934" y="3721596"/>
            <a:ext cx="570922" cy="2166971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2" name="CustomShape 28"/>
          <p:cNvSpPr/>
          <p:nvPr/>
        </p:nvSpPr>
        <p:spPr>
          <a:xfrm>
            <a:off x="6289920" y="3100320"/>
            <a:ext cx="2719080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A 5-variable PMF with dependencies represented by an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undirected graph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Random Field </a:t>
            </a:r>
            <a:r>
              <a:rPr lang="en-US" sz="1800" strike="noStrike" spc="-1" dirty="0">
                <a:solidFill>
                  <a:srgbClr val="000000"/>
                </a:solidFill>
                <a:latin typeface="Times New Roman"/>
              </a:rPr>
              <a:t>or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Network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E5EA8-576F-A04D-9CC9-8C86985D956D}"/>
              </a:ext>
            </a:extLst>
          </p:cNvPr>
          <p:cNvSpPr txBox="1"/>
          <p:nvPr/>
        </p:nvSpPr>
        <p:spPr>
          <a:xfrm>
            <a:off x="101468" y="6263298"/>
            <a:ext cx="270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variables are discrete unless stated otherwise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/>
      <p:bldP spid="102" grpId="0" animBg="1"/>
      <p:bldP spid="103" grpId="0"/>
      <p:bldP spid="104" grpId="0" animBg="1"/>
      <p:bldP spid="106" grpId="0" animBg="1"/>
      <p:bldP spid="107" grpId="0"/>
      <p:bldP spid="109" grpId="0" animBg="1"/>
      <p:bldP spid="110" grpId="0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41239B2-4BFC-E044-B3DD-E15B603DF024}"/>
              </a:ext>
            </a:extLst>
          </p:cNvPr>
          <p:cNvSpPr txBox="1"/>
          <p:nvPr/>
        </p:nvSpPr>
        <p:spPr>
          <a:xfrm>
            <a:off x="218160" y="139316"/>
            <a:ext cx="8800560" cy="1171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Parameterize this distribution using unary potentials for each node and pair-wise potentials between each pair of connected nodes*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561EF80-7ECD-4B40-8825-5E64E45F9188}"/>
              </a:ext>
            </a:extLst>
          </p:cNvPr>
          <p:cNvSpPr/>
          <p:nvPr/>
        </p:nvSpPr>
        <p:spPr>
          <a:xfrm>
            <a:off x="500400" y="1125356"/>
            <a:ext cx="84157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the example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this amounts to replacing the undirected graph with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factor graph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00006-FF92-B848-9813-2703638C2F9B}"/>
              </a:ext>
            </a:extLst>
          </p:cNvPr>
          <p:cNvSpPr txBox="1"/>
          <p:nvPr/>
        </p:nvSpPr>
        <p:spPr>
          <a:xfrm>
            <a:off x="7193837" y="1783576"/>
            <a:ext cx="20188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all MRFs in these notes are parameterized this way unless otherwise stated</a:t>
            </a: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ED4712B1-8EBC-FA40-9F39-9B0BEBC780E0}"/>
              </a:ext>
            </a:extLst>
          </p:cNvPr>
          <p:cNvSpPr/>
          <p:nvPr/>
        </p:nvSpPr>
        <p:spPr>
          <a:xfrm rot="2153579">
            <a:off x="4123497" y="235883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9B90EB2-48DE-B24C-A5C7-23005E2C150F}"/>
              </a:ext>
            </a:extLst>
          </p:cNvPr>
          <p:cNvSpPr/>
          <p:nvPr/>
        </p:nvSpPr>
        <p:spPr>
          <a:xfrm rot="21596190">
            <a:off x="4229490" y="2251087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A212930A-0885-2D45-9C67-753550CC0460}"/>
              </a:ext>
            </a:extLst>
          </p:cNvPr>
          <p:cNvSpPr/>
          <p:nvPr/>
        </p:nvSpPr>
        <p:spPr>
          <a:xfrm rot="2153579">
            <a:off x="6613620" y="3477766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EB2337F8-8253-9D45-8337-AA943645473D}"/>
              </a:ext>
            </a:extLst>
          </p:cNvPr>
          <p:cNvSpPr/>
          <p:nvPr/>
        </p:nvSpPr>
        <p:spPr>
          <a:xfrm rot="21596190">
            <a:off x="6757689" y="3424641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2" name="CustomShape 10">
            <a:extLst>
              <a:ext uri="{FF2B5EF4-FFF2-40B4-BE49-F238E27FC236}">
                <a16:creationId xmlns:a16="http://schemas.microsoft.com/office/drawing/2014/main" id="{2715E195-D2FE-6D41-814E-4049DAB7824C}"/>
              </a:ext>
            </a:extLst>
          </p:cNvPr>
          <p:cNvSpPr/>
          <p:nvPr/>
        </p:nvSpPr>
        <p:spPr>
          <a:xfrm rot="2153579" flipV="1">
            <a:off x="5996743" y="3441502"/>
            <a:ext cx="786470" cy="604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CustomShape 12">
            <a:extLst>
              <a:ext uri="{FF2B5EF4-FFF2-40B4-BE49-F238E27FC236}">
                <a16:creationId xmlns:a16="http://schemas.microsoft.com/office/drawing/2014/main" id="{750FF434-FC39-9948-AE0F-A8EFE899BF41}"/>
              </a:ext>
            </a:extLst>
          </p:cNvPr>
          <p:cNvSpPr/>
          <p:nvPr/>
        </p:nvSpPr>
        <p:spPr>
          <a:xfrm rot="2153579">
            <a:off x="1808175" y="335598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3">
            <a:extLst>
              <a:ext uri="{FF2B5EF4-FFF2-40B4-BE49-F238E27FC236}">
                <a16:creationId xmlns:a16="http://schemas.microsoft.com/office/drawing/2014/main" id="{242294F3-AA7F-5748-99D3-ECFB94CAA28E}"/>
              </a:ext>
            </a:extLst>
          </p:cNvPr>
          <p:cNvSpPr/>
          <p:nvPr/>
        </p:nvSpPr>
        <p:spPr>
          <a:xfrm rot="21596190">
            <a:off x="1897510" y="3291909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5" name="CustomShape 15">
            <a:extLst>
              <a:ext uri="{FF2B5EF4-FFF2-40B4-BE49-F238E27FC236}">
                <a16:creationId xmlns:a16="http://schemas.microsoft.com/office/drawing/2014/main" id="{07230837-1756-9E41-883B-43E8063B763B}"/>
              </a:ext>
            </a:extLst>
          </p:cNvPr>
          <p:cNvSpPr/>
          <p:nvPr/>
        </p:nvSpPr>
        <p:spPr>
          <a:xfrm rot="2153579">
            <a:off x="6154792" y="574698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6">
            <a:extLst>
              <a:ext uri="{FF2B5EF4-FFF2-40B4-BE49-F238E27FC236}">
                <a16:creationId xmlns:a16="http://schemas.microsoft.com/office/drawing/2014/main" id="{BDA94E34-1193-504E-9D8B-E582AAD65092}"/>
              </a:ext>
            </a:extLst>
          </p:cNvPr>
          <p:cNvSpPr/>
          <p:nvPr/>
        </p:nvSpPr>
        <p:spPr>
          <a:xfrm rot="21596190">
            <a:off x="6221435" y="5664480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7" name="CustomShape 18">
            <a:extLst>
              <a:ext uri="{FF2B5EF4-FFF2-40B4-BE49-F238E27FC236}">
                <a16:creationId xmlns:a16="http://schemas.microsoft.com/office/drawing/2014/main" id="{E19DD236-324E-584E-8507-A78DFAA997E0}"/>
              </a:ext>
            </a:extLst>
          </p:cNvPr>
          <p:cNvSpPr/>
          <p:nvPr/>
        </p:nvSpPr>
        <p:spPr>
          <a:xfrm rot="2153579">
            <a:off x="2360338" y="573962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CustomShape 19">
            <a:extLst>
              <a:ext uri="{FF2B5EF4-FFF2-40B4-BE49-F238E27FC236}">
                <a16:creationId xmlns:a16="http://schemas.microsoft.com/office/drawing/2014/main" id="{25DAD922-A936-D346-84F7-04CA3D46DF40}"/>
              </a:ext>
            </a:extLst>
          </p:cNvPr>
          <p:cNvSpPr/>
          <p:nvPr/>
        </p:nvSpPr>
        <p:spPr>
          <a:xfrm rot="21596190">
            <a:off x="2455398" y="5681463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9" name="CustomShape 20">
            <a:extLst>
              <a:ext uri="{FF2B5EF4-FFF2-40B4-BE49-F238E27FC236}">
                <a16:creationId xmlns:a16="http://schemas.microsoft.com/office/drawing/2014/main" id="{A724079A-DAFE-1E45-BBDB-DDDCB2486639}"/>
              </a:ext>
            </a:extLst>
          </p:cNvPr>
          <p:cNvSpPr/>
          <p:nvPr/>
        </p:nvSpPr>
        <p:spPr>
          <a:xfrm rot="2153579" flipV="1">
            <a:off x="2784568" y="3060447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CustomShape 21">
            <a:extLst>
              <a:ext uri="{FF2B5EF4-FFF2-40B4-BE49-F238E27FC236}">
                <a16:creationId xmlns:a16="http://schemas.microsoft.com/office/drawing/2014/main" id="{E0463937-1231-154B-8244-93ECD1F3B4E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831024" y="4429128"/>
            <a:ext cx="269515" cy="54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" name="CustomShape 22">
            <a:extLst>
              <a:ext uri="{FF2B5EF4-FFF2-40B4-BE49-F238E27FC236}">
                <a16:creationId xmlns:a16="http://schemas.microsoft.com/office/drawing/2014/main" id="{CC7AB9E8-7334-A547-9F03-216F641E482F}"/>
              </a:ext>
            </a:extLst>
          </p:cNvPr>
          <p:cNvSpPr/>
          <p:nvPr/>
        </p:nvSpPr>
        <p:spPr>
          <a:xfrm rot="2153579">
            <a:off x="2195278" y="4361343"/>
            <a:ext cx="529082" cy="4620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" name="CustomShape 23">
            <a:extLst>
              <a:ext uri="{FF2B5EF4-FFF2-40B4-BE49-F238E27FC236}">
                <a16:creationId xmlns:a16="http://schemas.microsoft.com/office/drawing/2014/main" id="{877CCD7D-88D0-0C41-80B7-AF835233E542}"/>
              </a:ext>
            </a:extLst>
          </p:cNvPr>
          <p:cNvSpPr/>
          <p:nvPr/>
        </p:nvSpPr>
        <p:spPr>
          <a:xfrm rot="2153579" flipH="1">
            <a:off x="4886081" y="5787445"/>
            <a:ext cx="1145614" cy="81840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A190F049-0FA0-CC40-ACEB-F7C4D6EA0748}"/>
              </a:ext>
            </a:extLst>
          </p:cNvPr>
          <p:cNvSpPr/>
          <p:nvPr/>
        </p:nvSpPr>
        <p:spPr>
          <a:xfrm rot="2153579">
            <a:off x="4169968" y="3885020"/>
            <a:ext cx="2230534" cy="56424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409A8235-731E-F449-9591-16C7A93682B8}"/>
              </a:ext>
            </a:extLst>
          </p:cNvPr>
          <p:cNvSpPr/>
          <p:nvPr/>
        </p:nvSpPr>
        <p:spPr>
          <a:xfrm rot="2153579" flipH="1">
            <a:off x="4298150" y="3172169"/>
            <a:ext cx="2112092" cy="150097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79AAB825-CD8F-D141-A6E2-926AB682A665}"/>
              </a:ext>
            </a:extLst>
          </p:cNvPr>
          <p:cNvSpPr/>
          <p:nvPr/>
        </p:nvSpPr>
        <p:spPr>
          <a:xfrm rot="2153579">
            <a:off x="4048459" y="3233043"/>
            <a:ext cx="339069" cy="159137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121357B8-79D5-EA4F-8ABB-11AD2281473F}"/>
              </a:ext>
            </a:extLst>
          </p:cNvPr>
          <p:cNvSpPr/>
          <p:nvPr/>
        </p:nvSpPr>
        <p:spPr>
          <a:xfrm rot="2153579" flipH="1">
            <a:off x="5429006" y="3832292"/>
            <a:ext cx="880700" cy="186750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" name="CustomShape 32">
            <a:extLst>
              <a:ext uri="{FF2B5EF4-FFF2-40B4-BE49-F238E27FC236}">
                <a16:creationId xmlns:a16="http://schemas.microsoft.com/office/drawing/2014/main" id="{E641D602-8B73-BB4E-B3A7-D5FE3B3D33CC}"/>
              </a:ext>
            </a:extLst>
          </p:cNvPr>
          <p:cNvSpPr/>
          <p:nvPr/>
        </p:nvSpPr>
        <p:spPr>
          <a:xfrm rot="16200000">
            <a:off x="3135026" y="286910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" name="CustomShape 69">
            <a:extLst>
              <a:ext uri="{FF2B5EF4-FFF2-40B4-BE49-F238E27FC236}">
                <a16:creationId xmlns:a16="http://schemas.microsoft.com/office/drawing/2014/main" id="{3A8ACE53-30FD-694C-9F55-EA3A2255AF99}"/>
              </a:ext>
            </a:extLst>
          </p:cNvPr>
          <p:cNvSpPr/>
          <p:nvPr/>
        </p:nvSpPr>
        <p:spPr>
          <a:xfrm>
            <a:off x="3111662" y="2915534"/>
            <a:ext cx="524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0">
            <a:extLst>
              <a:ext uri="{FF2B5EF4-FFF2-40B4-BE49-F238E27FC236}">
                <a16:creationId xmlns:a16="http://schemas.microsoft.com/office/drawing/2014/main" id="{3040D091-2525-E243-97B9-F9F251CFCD2A}"/>
              </a:ext>
            </a:extLst>
          </p:cNvPr>
          <p:cNvSpPr/>
          <p:nvPr/>
        </p:nvSpPr>
        <p:spPr>
          <a:xfrm rot="2153579" flipV="1">
            <a:off x="3795609" y="2577229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" name="CustomShape 32">
            <a:extLst>
              <a:ext uri="{FF2B5EF4-FFF2-40B4-BE49-F238E27FC236}">
                <a16:creationId xmlns:a16="http://schemas.microsoft.com/office/drawing/2014/main" id="{BD468082-06D4-7445-B739-3D9F93312814}"/>
              </a:ext>
            </a:extLst>
          </p:cNvPr>
          <p:cNvSpPr/>
          <p:nvPr/>
        </p:nvSpPr>
        <p:spPr>
          <a:xfrm rot="16200000">
            <a:off x="5558555" y="285051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CustomShape 69">
            <a:extLst>
              <a:ext uri="{FF2B5EF4-FFF2-40B4-BE49-F238E27FC236}">
                <a16:creationId xmlns:a16="http://schemas.microsoft.com/office/drawing/2014/main" id="{E70405C9-D417-F34B-96E7-A59007F36ECB}"/>
              </a:ext>
            </a:extLst>
          </p:cNvPr>
          <p:cNvSpPr/>
          <p:nvPr/>
        </p:nvSpPr>
        <p:spPr>
          <a:xfrm>
            <a:off x="5535191" y="2896947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AB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" name="CustomShape 10">
            <a:extLst>
              <a:ext uri="{FF2B5EF4-FFF2-40B4-BE49-F238E27FC236}">
                <a16:creationId xmlns:a16="http://schemas.microsoft.com/office/drawing/2014/main" id="{96BE2386-D4B6-4549-99D9-4CD42DAD66A4}"/>
              </a:ext>
            </a:extLst>
          </p:cNvPr>
          <p:cNvSpPr>
            <a:spLocks noChangeAspect="1"/>
          </p:cNvSpPr>
          <p:nvPr/>
        </p:nvSpPr>
        <p:spPr>
          <a:xfrm rot="2153579" flipV="1">
            <a:off x="4979017" y="2875500"/>
            <a:ext cx="623436" cy="7315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32">
            <a:extLst>
              <a:ext uri="{FF2B5EF4-FFF2-40B4-BE49-F238E27FC236}">
                <a16:creationId xmlns:a16="http://schemas.microsoft.com/office/drawing/2014/main" id="{69F37469-D9BE-0949-8CAF-06236E9925DF}"/>
              </a:ext>
            </a:extLst>
          </p:cNvPr>
          <p:cNvSpPr/>
          <p:nvPr/>
        </p:nvSpPr>
        <p:spPr>
          <a:xfrm rot="16200000">
            <a:off x="3562486" y="363110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" name="CustomShape 69">
            <a:extLst>
              <a:ext uri="{FF2B5EF4-FFF2-40B4-BE49-F238E27FC236}">
                <a16:creationId xmlns:a16="http://schemas.microsoft.com/office/drawing/2014/main" id="{0F8872BC-89E4-994E-B831-90451F25354A}"/>
              </a:ext>
            </a:extLst>
          </p:cNvPr>
          <p:cNvSpPr/>
          <p:nvPr/>
        </p:nvSpPr>
        <p:spPr>
          <a:xfrm>
            <a:off x="3539122" y="3677533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7" name="Line 25">
            <a:extLst>
              <a:ext uri="{FF2B5EF4-FFF2-40B4-BE49-F238E27FC236}">
                <a16:creationId xmlns:a16="http://schemas.microsoft.com/office/drawing/2014/main" id="{16D05739-97A8-884B-9CBA-A96D65493DDF}"/>
              </a:ext>
            </a:extLst>
          </p:cNvPr>
          <p:cNvSpPr/>
          <p:nvPr/>
        </p:nvSpPr>
        <p:spPr>
          <a:xfrm rot="2153579" flipH="1">
            <a:off x="2785125" y="3666697"/>
            <a:ext cx="682894" cy="50625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" name="CustomShape 32">
            <a:extLst>
              <a:ext uri="{FF2B5EF4-FFF2-40B4-BE49-F238E27FC236}">
                <a16:creationId xmlns:a16="http://schemas.microsoft.com/office/drawing/2014/main" id="{140ED76B-2D26-8F4B-9F59-C3FE42266C44}"/>
              </a:ext>
            </a:extLst>
          </p:cNvPr>
          <p:cNvSpPr/>
          <p:nvPr/>
        </p:nvSpPr>
        <p:spPr>
          <a:xfrm rot="16200000">
            <a:off x="2280101" y="492464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" name="CustomShape 69">
            <a:extLst>
              <a:ext uri="{FF2B5EF4-FFF2-40B4-BE49-F238E27FC236}">
                <a16:creationId xmlns:a16="http://schemas.microsoft.com/office/drawing/2014/main" id="{9ACBDB0C-A3E5-A048-B989-C4720CA3458C}"/>
              </a:ext>
            </a:extLst>
          </p:cNvPr>
          <p:cNvSpPr/>
          <p:nvPr/>
        </p:nvSpPr>
        <p:spPr>
          <a:xfrm>
            <a:off x="2256737" y="4971077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DE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0" name="CustomShape 22">
            <a:extLst>
              <a:ext uri="{FF2B5EF4-FFF2-40B4-BE49-F238E27FC236}">
                <a16:creationId xmlns:a16="http://schemas.microsoft.com/office/drawing/2014/main" id="{EC5847EA-1186-FE42-A8A6-FE9BC8ABA864}"/>
              </a:ext>
            </a:extLst>
          </p:cNvPr>
          <p:cNvSpPr/>
          <p:nvPr/>
        </p:nvSpPr>
        <p:spPr>
          <a:xfrm rot="2153579">
            <a:off x="2538533" y="5492607"/>
            <a:ext cx="282175" cy="23665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" name="CustomShape 32">
            <a:extLst>
              <a:ext uri="{FF2B5EF4-FFF2-40B4-BE49-F238E27FC236}">
                <a16:creationId xmlns:a16="http://schemas.microsoft.com/office/drawing/2014/main" id="{D59B7468-6858-0A44-B264-A65D4E628576}"/>
              </a:ext>
            </a:extLst>
          </p:cNvPr>
          <p:cNvSpPr/>
          <p:nvPr/>
        </p:nvSpPr>
        <p:spPr>
          <a:xfrm rot="16200000">
            <a:off x="3603377" y="4764814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" name="CustomShape 69">
            <a:extLst>
              <a:ext uri="{FF2B5EF4-FFF2-40B4-BE49-F238E27FC236}">
                <a16:creationId xmlns:a16="http://schemas.microsoft.com/office/drawing/2014/main" id="{C2D83ECE-B9B7-B44D-A804-559343F3ED7A}"/>
              </a:ext>
            </a:extLst>
          </p:cNvPr>
          <p:cNvSpPr/>
          <p:nvPr/>
        </p:nvSpPr>
        <p:spPr>
          <a:xfrm>
            <a:off x="3580013" y="4811245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5C998B6C-975D-C242-A100-2F41A89B08B6}"/>
              </a:ext>
            </a:extLst>
          </p:cNvPr>
          <p:cNvSpPr/>
          <p:nvPr/>
        </p:nvSpPr>
        <p:spPr>
          <a:xfrm rot="16200000">
            <a:off x="4458301" y="507333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CustomShape 69">
            <a:extLst>
              <a:ext uri="{FF2B5EF4-FFF2-40B4-BE49-F238E27FC236}">
                <a16:creationId xmlns:a16="http://schemas.microsoft.com/office/drawing/2014/main" id="{D66225EE-A796-2D4E-8604-3BFD9C7867B5}"/>
              </a:ext>
            </a:extLst>
          </p:cNvPr>
          <p:cNvSpPr/>
          <p:nvPr/>
        </p:nvSpPr>
        <p:spPr>
          <a:xfrm>
            <a:off x="4434937" y="5119761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5" name="Line 26">
            <a:extLst>
              <a:ext uri="{FF2B5EF4-FFF2-40B4-BE49-F238E27FC236}">
                <a16:creationId xmlns:a16="http://schemas.microsoft.com/office/drawing/2014/main" id="{F6BADADC-732A-3C4E-968C-7C1B23D50A0D}"/>
              </a:ext>
            </a:extLst>
          </p:cNvPr>
          <p:cNvSpPr/>
          <p:nvPr/>
        </p:nvSpPr>
        <p:spPr>
          <a:xfrm rot="2153579">
            <a:off x="3403544" y="5233229"/>
            <a:ext cx="134657" cy="895862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CustomShape 32">
            <a:extLst>
              <a:ext uri="{FF2B5EF4-FFF2-40B4-BE49-F238E27FC236}">
                <a16:creationId xmlns:a16="http://schemas.microsoft.com/office/drawing/2014/main" id="{06217306-6FFA-F843-9E76-BDB5A69CA327}"/>
              </a:ext>
            </a:extLst>
          </p:cNvPr>
          <p:cNvSpPr/>
          <p:nvPr/>
        </p:nvSpPr>
        <p:spPr>
          <a:xfrm rot="16200000">
            <a:off x="5915394" y="504731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" name="CustomShape 69">
            <a:extLst>
              <a:ext uri="{FF2B5EF4-FFF2-40B4-BE49-F238E27FC236}">
                <a16:creationId xmlns:a16="http://schemas.microsoft.com/office/drawing/2014/main" id="{D02B5035-0A2B-EA4D-80B1-4EE377B160F7}"/>
              </a:ext>
            </a:extLst>
          </p:cNvPr>
          <p:cNvSpPr/>
          <p:nvPr/>
        </p:nvSpPr>
        <p:spPr>
          <a:xfrm>
            <a:off x="5892030" y="5093744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8" name="CustomShape 32">
            <a:extLst>
              <a:ext uri="{FF2B5EF4-FFF2-40B4-BE49-F238E27FC236}">
                <a16:creationId xmlns:a16="http://schemas.microsoft.com/office/drawing/2014/main" id="{332489A4-1986-8847-AA49-3B938BEB2213}"/>
              </a:ext>
            </a:extLst>
          </p:cNvPr>
          <p:cNvSpPr/>
          <p:nvPr/>
        </p:nvSpPr>
        <p:spPr>
          <a:xfrm rot="16200000">
            <a:off x="6647656" y="499899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" name="CustomShape 69">
            <a:extLst>
              <a:ext uri="{FF2B5EF4-FFF2-40B4-BE49-F238E27FC236}">
                <a16:creationId xmlns:a16="http://schemas.microsoft.com/office/drawing/2014/main" id="{E5DE7EA0-4FF8-904A-98FF-80B5936261E6}"/>
              </a:ext>
            </a:extLst>
          </p:cNvPr>
          <p:cNvSpPr/>
          <p:nvPr/>
        </p:nvSpPr>
        <p:spPr>
          <a:xfrm>
            <a:off x="6624292" y="5045423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0" name="Line 24">
            <a:extLst>
              <a:ext uri="{FF2B5EF4-FFF2-40B4-BE49-F238E27FC236}">
                <a16:creationId xmlns:a16="http://schemas.microsoft.com/office/drawing/2014/main" id="{E0DBDB3F-5046-6D4E-945E-3514A5C6C3BD}"/>
              </a:ext>
            </a:extLst>
          </p:cNvPr>
          <p:cNvSpPr>
            <a:spLocks noChangeAspect="1"/>
          </p:cNvSpPr>
          <p:nvPr/>
        </p:nvSpPr>
        <p:spPr>
          <a:xfrm rot="2153579">
            <a:off x="6290944" y="5618934"/>
            <a:ext cx="274320" cy="6939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51" name="CustomShape 21">
            <a:extLst>
              <a:ext uri="{FF2B5EF4-FFF2-40B4-BE49-F238E27FC236}">
                <a16:creationId xmlns:a16="http://schemas.microsoft.com/office/drawing/2014/main" id="{2B1AF80F-095A-0E4D-BACA-EFB6DA3B1D7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722168" y="5494119"/>
            <a:ext cx="134758" cy="27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" name="CustomShape 32">
            <a:extLst>
              <a:ext uri="{FF2B5EF4-FFF2-40B4-BE49-F238E27FC236}">
                <a16:creationId xmlns:a16="http://schemas.microsoft.com/office/drawing/2014/main" id="{31A6B6BD-3F0E-6547-B2D4-06FFE29C542B}"/>
              </a:ext>
            </a:extLst>
          </p:cNvPr>
          <p:cNvSpPr/>
          <p:nvPr/>
        </p:nvSpPr>
        <p:spPr>
          <a:xfrm rot="16200000">
            <a:off x="4242712" y="59505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" name="CustomShape 69">
            <a:extLst>
              <a:ext uri="{FF2B5EF4-FFF2-40B4-BE49-F238E27FC236}">
                <a16:creationId xmlns:a16="http://schemas.microsoft.com/office/drawing/2014/main" id="{91E6B4DE-D5EF-4046-8B87-9035A2232D6F}"/>
              </a:ext>
            </a:extLst>
          </p:cNvPr>
          <p:cNvSpPr/>
          <p:nvPr/>
        </p:nvSpPr>
        <p:spPr>
          <a:xfrm>
            <a:off x="4219348" y="5996990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4" name="CustomShape 23">
            <a:extLst>
              <a:ext uri="{FF2B5EF4-FFF2-40B4-BE49-F238E27FC236}">
                <a16:creationId xmlns:a16="http://schemas.microsoft.com/office/drawing/2014/main" id="{0DC03F87-73C5-8A49-8C37-5D1DEE1AF004}"/>
              </a:ext>
            </a:extLst>
          </p:cNvPr>
          <p:cNvSpPr>
            <a:spLocks noChangeAspect="1"/>
          </p:cNvSpPr>
          <p:nvPr/>
        </p:nvSpPr>
        <p:spPr>
          <a:xfrm rot="2153579" flipH="1">
            <a:off x="3346876" y="5906894"/>
            <a:ext cx="792770" cy="548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5" name="Line 27">
            <a:extLst>
              <a:ext uri="{FF2B5EF4-FFF2-40B4-BE49-F238E27FC236}">
                <a16:creationId xmlns:a16="http://schemas.microsoft.com/office/drawing/2014/main" id="{012C490C-EF43-0F41-AEB7-CD406C08C368}"/>
              </a:ext>
            </a:extLst>
          </p:cNvPr>
          <p:cNvSpPr/>
          <p:nvPr/>
        </p:nvSpPr>
        <p:spPr>
          <a:xfrm rot="2153579" flipH="1">
            <a:off x="3552341" y="5225543"/>
            <a:ext cx="608539" cy="121171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6" name="CustomShape 9">
            <a:extLst>
              <a:ext uri="{FF2B5EF4-FFF2-40B4-BE49-F238E27FC236}">
                <a16:creationId xmlns:a16="http://schemas.microsoft.com/office/drawing/2014/main" id="{3EC21E63-21A9-EA46-99AD-0A65CADF4D0F}"/>
              </a:ext>
            </a:extLst>
          </p:cNvPr>
          <p:cNvSpPr/>
          <p:nvPr/>
        </p:nvSpPr>
        <p:spPr>
          <a:xfrm>
            <a:off x="1158191" y="3777033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7" name="CustomShape 19">
            <a:extLst>
              <a:ext uri="{FF2B5EF4-FFF2-40B4-BE49-F238E27FC236}">
                <a16:creationId xmlns:a16="http://schemas.microsoft.com/office/drawing/2014/main" id="{D6A499C6-E196-7944-AAEF-D832C76E5930}"/>
              </a:ext>
            </a:extLst>
          </p:cNvPr>
          <p:cNvSpPr/>
          <p:nvPr/>
        </p:nvSpPr>
        <p:spPr>
          <a:xfrm>
            <a:off x="7741998" y="59527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8" name="CustomShape 20">
            <a:extLst>
              <a:ext uri="{FF2B5EF4-FFF2-40B4-BE49-F238E27FC236}">
                <a16:creationId xmlns:a16="http://schemas.microsoft.com/office/drawing/2014/main" id="{F84EA490-AB65-8E49-9502-8A41A9A7117C}"/>
              </a:ext>
            </a:extLst>
          </p:cNvPr>
          <p:cNvSpPr/>
          <p:nvPr/>
        </p:nvSpPr>
        <p:spPr>
          <a:xfrm>
            <a:off x="8181065" y="365995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9" name="CustomShape 21">
            <a:extLst>
              <a:ext uri="{FF2B5EF4-FFF2-40B4-BE49-F238E27FC236}">
                <a16:creationId xmlns:a16="http://schemas.microsoft.com/office/drawing/2014/main" id="{B85DF249-84F7-0C4B-8243-5162DAABC7E6}"/>
              </a:ext>
            </a:extLst>
          </p:cNvPr>
          <p:cNvSpPr/>
          <p:nvPr/>
        </p:nvSpPr>
        <p:spPr>
          <a:xfrm flipV="1">
            <a:off x="655271" y="352539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0" name="CustomShape 22">
            <a:extLst>
              <a:ext uri="{FF2B5EF4-FFF2-40B4-BE49-F238E27FC236}">
                <a16:creationId xmlns:a16="http://schemas.microsoft.com/office/drawing/2014/main" id="{8608D1A8-0DA4-1F47-AEB8-E9256AAB501F}"/>
              </a:ext>
            </a:extLst>
          </p:cNvPr>
          <p:cNvSpPr/>
          <p:nvPr/>
        </p:nvSpPr>
        <p:spPr>
          <a:xfrm flipV="1">
            <a:off x="3189861" y="215740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1" name="CustomShape 23">
            <a:extLst>
              <a:ext uri="{FF2B5EF4-FFF2-40B4-BE49-F238E27FC236}">
                <a16:creationId xmlns:a16="http://schemas.microsoft.com/office/drawing/2014/main" id="{536250B9-0395-5C46-8D7A-4C88D5C9F3CF}"/>
              </a:ext>
            </a:extLst>
          </p:cNvPr>
          <p:cNvSpPr/>
          <p:nvPr/>
        </p:nvSpPr>
        <p:spPr>
          <a:xfrm>
            <a:off x="1190257" y="5952531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2" name="CustomShape 24">
            <a:extLst>
              <a:ext uri="{FF2B5EF4-FFF2-40B4-BE49-F238E27FC236}">
                <a16:creationId xmlns:a16="http://schemas.microsoft.com/office/drawing/2014/main" id="{9679226A-0DA7-CB49-925C-DBFA2B1B6E80}"/>
              </a:ext>
            </a:extLst>
          </p:cNvPr>
          <p:cNvSpPr/>
          <p:nvPr/>
        </p:nvSpPr>
        <p:spPr>
          <a:xfrm>
            <a:off x="3692061" y="240976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3" name="CustomShape 25">
            <a:extLst>
              <a:ext uri="{FF2B5EF4-FFF2-40B4-BE49-F238E27FC236}">
                <a16:creationId xmlns:a16="http://schemas.microsoft.com/office/drawing/2014/main" id="{D37EBA65-7430-674A-8A0E-ECA74AF12D71}"/>
              </a:ext>
            </a:extLst>
          </p:cNvPr>
          <p:cNvSpPr/>
          <p:nvPr/>
        </p:nvSpPr>
        <p:spPr>
          <a:xfrm>
            <a:off x="7525865" y="3904030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4" name="CustomShape 26">
            <a:extLst>
              <a:ext uri="{FF2B5EF4-FFF2-40B4-BE49-F238E27FC236}">
                <a16:creationId xmlns:a16="http://schemas.microsoft.com/office/drawing/2014/main" id="{977EFD27-5B3E-CE43-AECB-1B3A4D5E9D87}"/>
              </a:ext>
            </a:extLst>
          </p:cNvPr>
          <p:cNvSpPr/>
          <p:nvPr/>
        </p:nvSpPr>
        <p:spPr>
          <a:xfrm>
            <a:off x="7076358" y="620799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5" name="CustomShape 27">
            <a:extLst>
              <a:ext uri="{FF2B5EF4-FFF2-40B4-BE49-F238E27FC236}">
                <a16:creationId xmlns:a16="http://schemas.microsoft.com/office/drawing/2014/main" id="{C566F345-5D9F-294F-8016-20E253FD8C3A}"/>
              </a:ext>
            </a:extLst>
          </p:cNvPr>
          <p:cNvSpPr/>
          <p:nvPr/>
        </p:nvSpPr>
        <p:spPr>
          <a:xfrm>
            <a:off x="1697294" y="6188691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6" name="CustomShape 72">
            <a:extLst>
              <a:ext uri="{FF2B5EF4-FFF2-40B4-BE49-F238E27FC236}">
                <a16:creationId xmlns:a16="http://schemas.microsoft.com/office/drawing/2014/main" id="{00C1483E-A7CB-A847-A206-0BAA114EE86D}"/>
              </a:ext>
            </a:extLst>
          </p:cNvPr>
          <p:cNvSpPr/>
          <p:nvPr/>
        </p:nvSpPr>
        <p:spPr>
          <a:xfrm>
            <a:off x="3240261" y="2225089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" name="CustomShape 73">
            <a:extLst>
              <a:ext uri="{FF2B5EF4-FFF2-40B4-BE49-F238E27FC236}">
                <a16:creationId xmlns:a16="http://schemas.microsoft.com/office/drawing/2014/main" id="{1A87C3BF-0170-1F48-B2DC-660829058A5F}"/>
              </a:ext>
            </a:extLst>
          </p:cNvPr>
          <p:cNvSpPr/>
          <p:nvPr/>
        </p:nvSpPr>
        <p:spPr>
          <a:xfrm>
            <a:off x="702791" y="3564633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" name="CustomShape 74">
            <a:extLst>
              <a:ext uri="{FF2B5EF4-FFF2-40B4-BE49-F238E27FC236}">
                <a16:creationId xmlns:a16="http://schemas.microsoft.com/office/drawing/2014/main" id="{26D55899-CBE5-E941-81FC-7D8207245D92}"/>
              </a:ext>
            </a:extLst>
          </p:cNvPr>
          <p:cNvSpPr/>
          <p:nvPr/>
        </p:nvSpPr>
        <p:spPr>
          <a:xfrm>
            <a:off x="8228585" y="3719350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9" name="CustomShape 75">
            <a:extLst>
              <a:ext uri="{FF2B5EF4-FFF2-40B4-BE49-F238E27FC236}">
                <a16:creationId xmlns:a16="http://schemas.microsoft.com/office/drawing/2014/main" id="{E9118C93-F03F-4145-9458-AB7C360287EF}"/>
              </a:ext>
            </a:extLst>
          </p:cNvPr>
          <p:cNvSpPr/>
          <p:nvPr/>
        </p:nvSpPr>
        <p:spPr>
          <a:xfrm>
            <a:off x="7793838" y="6016119"/>
            <a:ext cx="451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" name="CustomShape 76">
            <a:extLst>
              <a:ext uri="{FF2B5EF4-FFF2-40B4-BE49-F238E27FC236}">
                <a16:creationId xmlns:a16="http://schemas.microsoft.com/office/drawing/2014/main" id="{5B86B812-25DE-BB48-96F7-9AE98A8D34C3}"/>
              </a:ext>
            </a:extLst>
          </p:cNvPr>
          <p:cNvSpPr/>
          <p:nvPr/>
        </p:nvSpPr>
        <p:spPr>
          <a:xfrm>
            <a:off x="1227697" y="6020571"/>
            <a:ext cx="458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D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52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346361" y="59874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3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4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factors or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potentials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. They are functions representable in table form which hold (usually) un-normalized quantities which contribute to the joint probability distribution: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Picture 1"/>
          <p:cNvPicPr/>
          <p:nvPr/>
        </p:nvPicPr>
        <p:blipFill>
          <a:blip r:embed="rId2"/>
          <a:stretch/>
        </p:blipFill>
        <p:spPr>
          <a:xfrm>
            <a:off x="1887881" y="2012820"/>
            <a:ext cx="4133520" cy="96840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965561" y="4388820"/>
            <a:ext cx="7671600" cy="55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is the normalization constant called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endParaRPr lang="en-US" sz="2200" strike="noStrike" spc="-1" baseline="30000" dirty="0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901121" y="303918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unary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node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pair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edge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697361" y="4894260"/>
            <a:ext cx="6491160" cy="4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the example Pr(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04" name="Picture 36"/>
          <p:cNvPicPr/>
          <p:nvPr/>
        </p:nvPicPr>
        <p:blipFill>
          <a:blip r:embed="rId3"/>
          <a:stretch/>
        </p:blipFill>
        <p:spPr>
          <a:xfrm>
            <a:off x="684401" y="5473500"/>
            <a:ext cx="7620120" cy="98424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1417001" y="380706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Edge potentials are known as transfer matrices in statistical physics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04A4D-BE61-898C-32E3-3E98D8944A67}"/>
              </a:ext>
            </a:extLst>
          </p:cNvPr>
          <p:cNvSpPr txBox="1"/>
          <p:nvPr/>
        </p:nvSpPr>
        <p:spPr>
          <a:xfrm>
            <a:off x="7028247" y="6596286"/>
            <a:ext cx="2068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*more partition functions later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It will be convenient to actually parameterize the probability distribution in terms of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negative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logarithms of the potentials: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31160" y="2552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-log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153080" y="3489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“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Energies” of the particle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to be in its various possible states.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536480" y="4347360"/>
            <a:ext cx="71229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 of a magnet, the particle is an electron and its possible states are +1 (“spin up”) and -1 (“spin down”) so: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3F417-6DAA-481B-8D98-72CF3BA7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54" y="1785591"/>
            <a:ext cx="5514292" cy="393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027355-5DCC-CAD2-4F78-9A911F32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00" y="5317386"/>
            <a:ext cx="6170400" cy="2744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E0A223-74AB-CC81-F375-3C82C82A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00" y="5929973"/>
            <a:ext cx="6360834" cy="2689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894BE-9681-E786-1214-FD8FCFCC99EB}"/>
              </a:ext>
            </a:extLst>
          </p:cNvPr>
          <p:cNvCxnSpPr/>
          <p:nvPr/>
        </p:nvCxnSpPr>
        <p:spPr>
          <a:xfrm flipV="1">
            <a:off x="2835797" y="6210520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3E331A-5B2E-09F3-BD3D-300FFECA6CA7}"/>
              </a:ext>
            </a:extLst>
          </p:cNvPr>
          <p:cNvCxnSpPr>
            <a:cxnSpLocks/>
          </p:cNvCxnSpPr>
          <p:nvPr/>
        </p:nvCxnSpPr>
        <p:spPr>
          <a:xfrm flipV="1">
            <a:off x="2835797" y="5640554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7242F7-8B33-A3B4-A2FF-391C175F5014}"/>
              </a:ext>
            </a:extLst>
          </p:cNvPr>
          <p:cNvCxnSpPr/>
          <p:nvPr/>
        </p:nvCxnSpPr>
        <p:spPr>
          <a:xfrm>
            <a:off x="2824222" y="6423950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D21D09-C97C-46E4-15BA-99780A800FB6}"/>
              </a:ext>
            </a:extLst>
          </p:cNvPr>
          <p:cNvSpPr txBox="1"/>
          <p:nvPr/>
        </p:nvSpPr>
        <p:spPr>
          <a:xfrm>
            <a:off x="4190034" y="6256136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31160" y="555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-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153080" y="149222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“Energies” between particles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which directly feel each other.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536480" y="2350465"/>
            <a:ext cx="712296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1EE11-D337-6D34-69EF-82A148F9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60" y="3143782"/>
            <a:ext cx="7772400" cy="199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9A9E8-6F3C-AD5D-D427-DAC12FE7D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60" y="3632206"/>
            <a:ext cx="7772400" cy="201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10848-C460-CF39-A76C-C1D947C94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60" y="4122304"/>
            <a:ext cx="7772400" cy="200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C2286-D9AE-6CE8-B2BB-6F7F212A8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20" y="4649223"/>
            <a:ext cx="7772400" cy="1936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105887-3164-9955-4532-02A783C79DC8}"/>
              </a:ext>
            </a:extLst>
          </p:cNvPr>
          <p:cNvCxnSpPr/>
          <p:nvPr/>
        </p:nvCxnSpPr>
        <p:spPr>
          <a:xfrm flipV="1">
            <a:off x="2384386" y="4879428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4A9B1-C531-E3E0-7062-BC357D1BCE4C}"/>
              </a:ext>
            </a:extLst>
          </p:cNvPr>
          <p:cNvCxnSpPr>
            <a:cxnSpLocks/>
          </p:cNvCxnSpPr>
          <p:nvPr/>
        </p:nvCxnSpPr>
        <p:spPr>
          <a:xfrm flipV="1">
            <a:off x="2384386" y="4344187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EB01BA-3606-9E6C-1957-4968E12DAC04}"/>
              </a:ext>
            </a:extLst>
          </p:cNvPr>
          <p:cNvCxnSpPr/>
          <p:nvPr/>
        </p:nvCxnSpPr>
        <p:spPr>
          <a:xfrm>
            <a:off x="2372811" y="5092858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CD0CD7-4DF8-C46A-5809-29E2E6B5F6CE}"/>
              </a:ext>
            </a:extLst>
          </p:cNvPr>
          <p:cNvCxnSpPr>
            <a:cxnSpLocks/>
          </p:cNvCxnSpPr>
          <p:nvPr/>
        </p:nvCxnSpPr>
        <p:spPr>
          <a:xfrm flipV="1">
            <a:off x="2386315" y="3859981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638463-A56E-75F2-FDFB-C648800F121F}"/>
              </a:ext>
            </a:extLst>
          </p:cNvPr>
          <p:cNvCxnSpPr>
            <a:cxnSpLocks/>
          </p:cNvCxnSpPr>
          <p:nvPr/>
        </p:nvCxnSpPr>
        <p:spPr>
          <a:xfrm flipV="1">
            <a:off x="2388244" y="3341050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5DBFFC-0F4F-6F9B-4508-21D8C59CCD3A}"/>
              </a:ext>
            </a:extLst>
          </p:cNvPr>
          <p:cNvSpPr txBox="1"/>
          <p:nvPr/>
        </p:nvSpPr>
        <p:spPr>
          <a:xfrm>
            <a:off x="3750193" y="4936620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23368</TotalTime>
  <Words>3643</Words>
  <Application>Microsoft Macintosh PowerPoint</Application>
  <PresentationFormat>On-screen Show (4:3)</PresentationFormat>
  <Paragraphs>425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Aptos</vt:lpstr>
      <vt:lpstr>Aptos Display</vt:lpstr>
      <vt:lpstr>Arial</vt:lpstr>
      <vt:lpstr>Calibri</vt:lpstr>
      <vt:lpstr>Courier New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Petraco</dc:creator>
  <cp:lastModifiedBy>Nicholas Petraco</cp:lastModifiedBy>
  <cp:revision>142</cp:revision>
  <dcterms:created xsi:type="dcterms:W3CDTF">2024-09-28T00:33:53Z</dcterms:created>
  <dcterms:modified xsi:type="dcterms:W3CDTF">2024-11-29T00:59:23Z</dcterms:modified>
</cp:coreProperties>
</file>